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7">
  <p:sldMasterIdLst>
    <p:sldMasterId id="2147483648" r:id="rId1"/>
  </p:sldMasterIdLst>
  <p:notesMasterIdLst>
    <p:notesMasterId r:id="rId34"/>
  </p:notesMasterIdLst>
  <p:handoutMasterIdLst>
    <p:handoutMasterId r:id="rId35"/>
  </p:handoutMasterIdLst>
  <p:sldIdLst>
    <p:sldId id="536" r:id="rId2"/>
    <p:sldId id="483" r:id="rId3"/>
    <p:sldId id="482" r:id="rId4"/>
    <p:sldId id="474" r:id="rId5"/>
    <p:sldId id="583" r:id="rId6"/>
    <p:sldId id="503" r:id="rId7"/>
    <p:sldId id="565" r:id="rId8"/>
    <p:sldId id="498" r:id="rId9"/>
    <p:sldId id="499" r:id="rId10"/>
    <p:sldId id="603" r:id="rId11"/>
    <p:sldId id="501" r:id="rId12"/>
    <p:sldId id="563" r:id="rId13"/>
    <p:sldId id="553" r:id="rId14"/>
    <p:sldId id="496" r:id="rId15"/>
    <p:sldId id="489" r:id="rId16"/>
    <p:sldId id="564" r:id="rId17"/>
    <p:sldId id="488" r:id="rId18"/>
    <p:sldId id="470" r:id="rId19"/>
    <p:sldId id="606" r:id="rId20"/>
    <p:sldId id="622" r:id="rId21"/>
    <p:sldId id="604" r:id="rId22"/>
    <p:sldId id="633" r:id="rId23"/>
    <p:sldId id="632" r:id="rId24"/>
    <p:sldId id="636" r:id="rId25"/>
    <p:sldId id="634" r:id="rId26"/>
    <p:sldId id="584" r:id="rId27"/>
    <p:sldId id="456" r:id="rId28"/>
    <p:sldId id="471" r:id="rId29"/>
    <p:sldId id="472" r:id="rId30"/>
    <p:sldId id="473" r:id="rId31"/>
    <p:sldId id="581" r:id="rId32"/>
    <p:sldId id="582" r:id="rId3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14">
          <p15:clr>
            <a:srgbClr val="A4A3A4"/>
          </p15:clr>
        </p15:guide>
        <p15:guide id="2" pos="3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88" d="100"/>
          <a:sy n="88" d="100"/>
        </p:scale>
        <p:origin x="948" y="66"/>
      </p:cViewPr>
      <p:guideLst>
        <p:guide orient="horz" pos="2514"/>
        <p:guide pos="3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t>2018/1/8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t>‹#›</a:t>
            </a:fld>
            <a:endParaRPr lang="zh-CN" altLang="en-US"/>
          </a:p>
        </p:txBody>
      </p:sp>
    </p:spTree>
    <p:extLst>
      <p:ext uri="{BB962C8B-B14F-4D97-AF65-F5344CB8AC3E}">
        <p14:creationId xmlns:p14="http://schemas.microsoft.com/office/powerpoint/2010/main" val="9174563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t>2018/1/8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t>‹#›</a:t>
            </a:fld>
            <a:endParaRPr lang="zh-CN" altLang="en-US"/>
          </a:p>
        </p:txBody>
      </p:sp>
    </p:spTree>
    <p:extLst>
      <p:ext uri="{BB962C8B-B14F-4D97-AF65-F5344CB8AC3E}">
        <p14:creationId xmlns:p14="http://schemas.microsoft.com/office/powerpoint/2010/main" val="377667731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0454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66767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409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4387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34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99568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82067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77234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17</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9525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15497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70795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21756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8170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744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45778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35657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88258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pPr/>
              <a:t>25</a:t>
            </a:fld>
            <a:endParaRPr lang="en-US" altLang="zh-CN" smtClean="0">
              <a:solidFill>
                <a:prstClr val="black"/>
              </a:solidFill>
            </a:endParaRPr>
          </a:p>
        </p:txBody>
      </p:sp>
    </p:spTree>
    <p:extLst>
      <p:ext uri="{BB962C8B-B14F-4D97-AF65-F5344CB8AC3E}">
        <p14:creationId xmlns:p14="http://schemas.microsoft.com/office/powerpoint/2010/main" val="779954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60953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27</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31572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03228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2092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42013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37633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43239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482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4073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56929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69250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7</a:t>
            </a:fld>
            <a:endParaRPr lang="en-US" altLang="zh-CN" smtClean="0">
              <a:solidFill>
                <a:prstClr val="black"/>
              </a:solidFill>
            </a:endParaRPr>
          </a:p>
        </p:txBody>
      </p:sp>
    </p:spTree>
    <p:extLst>
      <p:ext uri="{BB962C8B-B14F-4D97-AF65-F5344CB8AC3E}">
        <p14:creationId xmlns:p14="http://schemas.microsoft.com/office/powerpoint/2010/main" val="11387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41668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16880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7"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wmf"/><Relationship Id="rId5" Type="http://schemas.openxmlformats.org/officeDocument/2006/relationships/oleObject" Target="../embeddings/oleObject7.bin"/><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36.w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7.wmf"/><Relationship Id="rId11" Type="http://schemas.openxmlformats.org/officeDocument/2006/relationships/image" Target="../media/image42.png"/><Relationship Id="rId5" Type="http://schemas.openxmlformats.org/officeDocument/2006/relationships/oleObject" Target="../embeddings/oleObject10.bin"/><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38.wmf"/></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5.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oleObject" Target="../embeddings/oleObject12.bin"/><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21.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6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22.xml"/><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69.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68.png"/><Relationship Id="rId9" Type="http://schemas.openxmlformats.org/officeDocument/2006/relationships/image" Target="../media/image85.png"/><Relationship Id="rId1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tiff"/></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0.tiff"/><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113.png"/><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60.png"/><Relationship Id="rId4" Type="http://schemas.openxmlformats.org/officeDocument/2006/relationships/image" Target="../media/image115.jpeg"/></Relationships>
</file>

<file path=ppt/slides/_rels/slide3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tiff"/><Relationship Id="rId4" Type="http://schemas.openxmlformats.org/officeDocument/2006/relationships/image" Target="../media/image119.png"/><Relationship Id="rId9" Type="http://schemas.openxmlformats.org/officeDocument/2006/relationships/image" Target="../media/image124.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4.wmf"/><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png"/><Relationship Id="rId5" Type="http://schemas.openxmlformats.org/officeDocument/2006/relationships/image" Target="../media/image3.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wm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0.png"/><Relationship Id="rId3" Type="http://schemas.openxmlformats.org/officeDocument/2006/relationships/notesSlide" Target="../notesSlides/notesSlide6.xml"/><Relationship Id="rId7" Type="http://schemas.openxmlformats.org/officeDocument/2006/relationships/image" Target="../media/image15.wmf"/><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8.png"/><Relationship Id="rId5" Type="http://schemas.openxmlformats.org/officeDocument/2006/relationships/image" Target="../media/image14.wmf"/><Relationship Id="rId10" Type="http://schemas.openxmlformats.org/officeDocument/2006/relationships/image" Target="../media/image17.png"/><Relationship Id="rId4" Type="http://schemas.openxmlformats.org/officeDocument/2006/relationships/oleObject" Target="../embeddings/oleObject4.bin"/><Relationship Id="rId9" Type="http://schemas.openxmlformats.org/officeDocument/2006/relationships/image" Target="../media/image16.wmf"/><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p>
          <a:p>
            <a:pPr algn="ctr"/>
            <a:r>
              <a:rPr lang="en-US" altLang="zh-CN"/>
              <a:t> 2018.01.10</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p>
          <a:p>
            <a:pPr marL="285750" indent="-285750">
              <a:buFont typeface="Arial" panose="020B0604020202020204" pitchFamily="34" charset="0"/>
              <a:buChar char="•"/>
            </a:pPr>
            <a:r>
              <a:rPr lang="zh-CN" altLang="en-US" sz="1400" dirty="0">
                <a:latin typeface="宋体" panose="02010600030101010101" pitchFamily="2" charset="-122"/>
              </a:rPr>
              <a:t>solid element(C3D8R)</a:t>
            </a: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p>
          <a:p>
            <a:r>
              <a:rPr lang="zh-CN" altLang="en-US" sz="1400" dirty="0">
                <a:latin typeface="Arial" panose="020B0604020202020204" pitchFamily="34" charset="0"/>
              </a:rPr>
              <a:t>• 线性和非线性力学行为 (大变形及弹塑性材料的力学响应).</a:t>
            </a:r>
          </a:p>
          <a:p>
            <a:r>
              <a:rPr lang="zh-CN" altLang="en-US" sz="1400" dirty="0">
                <a:latin typeface="Arial" panose="020B0604020202020204" pitchFamily="34" charset="0"/>
              </a:rPr>
              <a:t>• 厚度渐变(单元为三维几何图形)</a:t>
            </a:r>
          </a:p>
          <a:p>
            <a:r>
              <a:rPr lang="zh-CN" altLang="en-US" sz="1400" dirty="0">
                <a:latin typeface="Arial" panose="020B0604020202020204" pitchFamily="34" charset="0"/>
              </a:rPr>
              <a:t>• 比常规壳更加精确的接触模型(考虑单元两边的接触及厚度变化)</a:t>
            </a:r>
          </a:p>
          <a:p>
            <a:r>
              <a:rPr lang="zh-CN" altLang="en-US" sz="1400" dirty="0">
                <a:latin typeface="Arial" panose="020B0604020202020204" pitchFamily="34" charset="0"/>
              </a:rPr>
              <a:t>• 堆叠。(在对复合材料层合板厚度方向上的模拟能得到更加精确的结果)</a:t>
            </a:r>
          </a:p>
          <a:p>
            <a:r>
              <a:rPr lang="zh-CN" altLang="en-US" sz="1400" dirty="0">
                <a:latin typeface="Arial" panose="020B0604020202020204" pitchFamily="34" charset="0"/>
              </a:rPr>
              <a:t> </a:t>
            </a:r>
          </a:p>
        </p:txBody>
      </p:sp>
      <p:pic>
        <p:nvPicPr>
          <p:cNvPr id="9" name="图片 8"/>
          <p:cNvPicPr>
            <a:picLocks noChangeAspect="1"/>
          </p:cNvPicPr>
          <p:nvPr/>
        </p:nvPicPr>
        <p:blipFill>
          <a:blip r:embed="rId3"/>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p>
                    <a:p>
                      <a:pPr marL="0" lvl="0" indent="0" algn="ctr">
                        <a:buNone/>
                      </a:pPr>
                      <a:r>
                        <a:rPr lang="zh-CN" altLang="en-US" sz="1400" dirty="0">
                          <a:solidFill>
                            <a:schemeClr val="tx1"/>
                          </a:solidFill>
                          <a:latin typeface="Calibri" panose="020F0502020204030204" charset="0"/>
                          <a:sym typeface="+mn-ea"/>
                        </a:rPr>
                        <a:t>(C3D8R)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p>
                  </a:txBody>
                  <a:tcPr marL="71755" marR="71755" marT="28575" marB="28575" anchor="ctr"/>
                </a:tc>
              </a:tr>
              <a:tr h="393065">
                <a:tc vMerge="1">
                  <a:txBody>
                    <a:bodyPr/>
                    <a:lstStyle/>
                    <a:p>
                      <a:endParaRPr lang="zh-CN"/>
                    </a:p>
                  </a:txBody>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p>
                    <a:p>
                      <a:pPr marL="0" lvl="0" indent="0" algn="ctr">
                        <a:buNone/>
                      </a:pPr>
                      <a:r>
                        <a:rPr lang="zh-CN" altLang="en-US" sz="1400" dirty="0">
                          <a:solidFill>
                            <a:schemeClr val="tx1"/>
                          </a:solidFill>
                          <a:latin typeface="Calibri" panose="020F0502020204030204" charset="0"/>
                          <a:sym typeface="+mn-ea"/>
                        </a:rPr>
                        <a:t>(SC8R)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p>
                  </a:txBody>
                  <a:tcPr marL="71755" marR="71755" marT="28575" marB="28575" anchor="ctr"/>
                </a:tc>
              </a:tr>
              <a:tr h="40386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p>
        </p:txBody>
      </p:sp>
      <p:pic>
        <p:nvPicPr>
          <p:cNvPr id="4" name="图片 3"/>
          <p:cNvPicPr>
            <a:picLocks noChangeAspect="1"/>
          </p:cNvPicPr>
          <p:nvPr/>
        </p:nvPicPr>
        <p:blipFill>
          <a:blip r:embed="rId4"/>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93" r:id="rId5" imgW="800100" imgH="228600" progId="Equation.3">
                  <p:embed/>
                </p:oleObj>
              </mc:Choice>
              <mc:Fallback>
                <p:oleObj r:id="rId5" imgW="800100" imgH="228600" progId="Equation.3">
                  <p:embed/>
                  <p:pic>
                    <p:nvPicPr>
                      <p:cNvPr id="0" name="图片 3075"/>
                      <p:cNvPicPr/>
                      <p:nvPr/>
                    </p:nvPicPr>
                    <p:blipFill>
                      <a:blip r:embed="rId6"/>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p>
          <a:p>
            <a:r>
              <a:rPr lang="zh-CN" altLang="en-US" sz="1400" dirty="0">
                <a:latin typeface="Arial" panose="020B0604020202020204" pitchFamily="34" charset="0"/>
              </a:rPr>
              <a:t>28394.6</a:t>
            </a:r>
            <a:r>
              <a:rPr lang="en-US" altLang="zh-CN" sz="1400" dirty="0">
                <a:latin typeface="Arial" panose="020B0604020202020204" pitchFamily="34" charset="0"/>
              </a:rPr>
              <a:t>N</a:t>
            </a: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309" r:id="rId4" imgW="457200" imgH="177165" progId="Equation.KSEE3">
                  <p:embed/>
                </p:oleObj>
              </mc:Choice>
              <mc:Fallback>
                <p:oleObj r:id="rId4" imgW="457200" imgH="177165" progId="Equation.KSEE3">
                  <p:embed/>
                  <p:pic>
                    <p:nvPicPr>
                      <p:cNvPr id="0" name="图片 3073"/>
                      <p:cNvPicPr/>
                      <p:nvPr/>
                    </p:nvPicPr>
                    <p:blipFill>
                      <a:blip r:embed="rId5"/>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t>13</a:t>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310" r:id="rId6" imgW="2311400" imgH="889000" progId="Equation.KSEE3">
                  <p:embed/>
                </p:oleObj>
              </mc:Choice>
              <mc:Fallback>
                <p:oleObj r:id="rId6" imgW="2311400" imgH="889000" progId="Equation.KSEE3">
                  <p:embed/>
                  <p:pic>
                    <p:nvPicPr>
                      <p:cNvPr id="0" name="图片 2048"/>
                      <p:cNvPicPr/>
                      <p:nvPr/>
                    </p:nvPicPr>
                    <p:blipFill>
                      <a:blip r:embed="rId7"/>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p>
          <a:p>
            <a:endParaRPr lang="zh-CN" altLang="en-US" sz="1600" dirty="0">
              <a:sym typeface="+mn-ea"/>
            </a:endParaRPr>
          </a:p>
        </p:txBody>
      </p:sp>
      <p:pic>
        <p:nvPicPr>
          <p:cNvPr id="5" name="图片 4"/>
          <p:cNvPicPr>
            <a:picLocks noChangeAspect="1"/>
          </p:cNvPicPr>
          <p:nvPr/>
        </p:nvPicPr>
        <p:blipFill>
          <a:blip r:embed="rId4"/>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333" r:id="rId5" imgW="673100" imgH="431800" progId="Equation.KSEE3">
                  <p:embed/>
                </p:oleObj>
              </mc:Choice>
              <mc:Fallback>
                <p:oleObj r:id="rId5" imgW="673100" imgH="431800" progId="Equation.KSEE3">
                  <p:embed/>
                  <p:pic>
                    <p:nvPicPr>
                      <p:cNvPr id="0" name="图片 3072"/>
                      <p:cNvPicPr/>
                      <p:nvPr/>
                    </p:nvPicPr>
                    <p:blipFill>
                      <a:blip r:embed="rId6"/>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334" r:id="rId8" imgW="190500" imgH="241300" progId="Equation.KSEE3">
                  <p:embed/>
                </p:oleObj>
              </mc:Choice>
              <mc:Fallback>
                <p:oleObj r:id="rId8" imgW="190500" imgH="241300" progId="Equation.KSEE3">
                  <p:embed/>
                  <p:pic>
                    <p:nvPicPr>
                      <p:cNvPr id="0" name="图片 1024"/>
                      <p:cNvPicPr/>
                      <p:nvPr/>
                    </p:nvPicPr>
                    <p:blipFill>
                      <a:blip r:embed="rId9"/>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10"/>
          <a:stretch>
            <a:fillRect/>
          </a:stretch>
        </p:blipFill>
        <p:spPr>
          <a:xfrm>
            <a:off x="5328285" y="1255395"/>
            <a:ext cx="2438400" cy="1352550"/>
          </a:xfrm>
          <a:prstGeom prst="rect">
            <a:avLst/>
          </a:prstGeom>
        </p:spPr>
      </p:pic>
      <p:pic>
        <p:nvPicPr>
          <p:cNvPr id="7" name="图片 6"/>
          <p:cNvPicPr>
            <a:picLocks noChangeAspect="1"/>
          </p:cNvPicPr>
          <p:nvPr/>
        </p:nvPicPr>
        <p:blipFill>
          <a:blip r:embed="rId11"/>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265" r:id="rId4" imgW="1066800" imgH="862965" progId="Equation.KSEE3">
                  <p:embed/>
                </p:oleObj>
              </mc:Choice>
              <mc:Fallback>
                <p:oleObj r:id="rId4" imgW="1066800" imgH="862965" progId="Equation.KSEE3">
                  <p:embed/>
                  <p:pic>
                    <p:nvPicPr>
                      <p:cNvPr id="0" name="图片 1024"/>
                      <p:cNvPicPr/>
                      <p:nvPr/>
                    </p:nvPicPr>
                    <p:blipFill>
                      <a:blip r:embed="rId5"/>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6"/>
          <a:stretch>
            <a:fillRect/>
          </a:stretch>
        </p:blipFill>
        <p:spPr>
          <a:xfrm>
            <a:off x="4545965" y="3591560"/>
            <a:ext cx="3641725" cy="482600"/>
          </a:xfrm>
          <a:prstGeom prst="rect">
            <a:avLst/>
          </a:prstGeom>
        </p:spPr>
      </p:pic>
      <p:pic>
        <p:nvPicPr>
          <p:cNvPr id="21" name="图片 20"/>
          <p:cNvPicPr>
            <a:picLocks noChangeAspect="1"/>
          </p:cNvPicPr>
          <p:nvPr/>
        </p:nvPicPr>
        <p:blipFill>
          <a:blip r:embed="rId7"/>
          <a:stretch>
            <a:fillRect/>
          </a:stretch>
        </p:blipFill>
        <p:spPr>
          <a:xfrm>
            <a:off x="288925" y="3556000"/>
            <a:ext cx="3660140" cy="518160"/>
          </a:xfrm>
          <a:prstGeom prst="rect">
            <a:avLst/>
          </a:prstGeom>
        </p:spPr>
      </p:pic>
      <p:pic>
        <p:nvPicPr>
          <p:cNvPr id="22" name="图片 21"/>
          <p:cNvPicPr>
            <a:picLocks noChangeAspect="1"/>
          </p:cNvPicPr>
          <p:nvPr/>
        </p:nvPicPr>
        <p:blipFill>
          <a:blip r:embed="rId8"/>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p>
        </p:txBody>
      </p:sp>
      <p:pic>
        <p:nvPicPr>
          <p:cNvPr id="33" name="图片 32"/>
          <p:cNvPicPr>
            <a:picLocks noChangeAspect="1"/>
          </p:cNvPicPr>
          <p:nvPr/>
        </p:nvPicPr>
        <p:blipFill>
          <a:blip r:embed="rId9"/>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3"/>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4"/>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p>
          <a:p>
            <a:r>
              <a:rPr lang="zh-CN" altLang="en-US" sz="1400" dirty="0">
                <a:latin typeface="Arial" panose="020B0604020202020204" pitchFamily="34" charset="0"/>
              </a:rPr>
              <a:t>fiber reinforced material damage model, viscosity in the matrix direction =0.005).</a:t>
            </a:r>
          </a:p>
        </p:txBody>
      </p:sp>
      <p:pic>
        <p:nvPicPr>
          <p:cNvPr id="10246" name="图片 10245"/>
          <p:cNvPicPr>
            <a:picLocks noChangeAspect="1"/>
          </p:cNvPicPr>
          <p:nvPr/>
        </p:nvPicPr>
        <p:blipFill>
          <a:blip r:embed="rId5"/>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6"/>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p>
        </p:txBody>
      </p:sp>
      <p:pic>
        <p:nvPicPr>
          <p:cNvPr id="7170" name="图片 11"/>
          <p:cNvPicPr>
            <a:picLocks noChangeAspect="1"/>
          </p:cNvPicPr>
          <p:nvPr/>
        </p:nvPicPr>
        <p:blipFill>
          <a:blip r:embed="rId3"/>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p>
          <a:p>
            <a:r>
              <a:rPr lang="zh-CN" altLang="en-US" sz="2000" b="0" dirty="0">
                <a:latin typeface="Times New Roman" panose="02020603050405020304" pitchFamily="18" charset="0"/>
                <a:ea typeface="宋体" panose="02010600030101010101" pitchFamily="2" charset="-122"/>
              </a:rPr>
              <a:t>   将密度设为小值，保持不受惯性力的影响</a:t>
            </a: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18</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3">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9"/>
          <a:stretch>
            <a:fillRect/>
          </a:stretch>
        </p:blipFill>
        <p:spPr>
          <a:xfrm>
            <a:off x="7046595" y="4617085"/>
            <a:ext cx="1751330" cy="1299210"/>
          </a:xfrm>
          <a:prstGeom prst="rect">
            <a:avLst/>
          </a:prstGeom>
        </p:spPr>
      </p:pic>
      <p:pic>
        <p:nvPicPr>
          <p:cNvPr id="13" name="图片 12"/>
          <p:cNvPicPr/>
          <p:nvPr/>
        </p:nvPicPr>
        <p:blipFill>
          <a:blip r:embed="rId10"/>
          <a:stretch>
            <a:fillRect/>
          </a:stretch>
        </p:blipFill>
        <p:spPr>
          <a:xfrm>
            <a:off x="7046595" y="3070860"/>
            <a:ext cx="1668780" cy="1354455"/>
          </a:xfrm>
          <a:prstGeom prst="rect">
            <a:avLst/>
          </a:prstGeom>
        </p:spPr>
      </p:pic>
      <p:pic>
        <p:nvPicPr>
          <p:cNvPr id="14" name="图片 13"/>
          <p:cNvPicPr>
            <a:picLocks noChangeAspect="1"/>
          </p:cNvPicPr>
          <p:nvPr/>
        </p:nvPicPr>
        <p:blipFill>
          <a:blip r:embed="rId11"/>
          <a:stretch>
            <a:fillRect/>
          </a:stretch>
        </p:blipFill>
        <p:spPr>
          <a:xfrm>
            <a:off x="7046595" y="1654175"/>
            <a:ext cx="1818640" cy="1224280"/>
          </a:xfrm>
          <a:prstGeom prst="rect">
            <a:avLst/>
          </a:prstGeom>
        </p:spPr>
      </p:pic>
      <p:sp>
        <p:nvSpPr>
          <p:cNvPr id="7" name="文本框 6"/>
          <p:cNvSpPr txBox="1"/>
          <p:nvPr/>
        </p:nvSpPr>
        <p:spPr>
          <a:xfrm>
            <a:off x="747395" y="6413500"/>
            <a:ext cx="959485" cy="368300"/>
          </a:xfrm>
          <a:prstGeom prst="rect">
            <a:avLst/>
          </a:prstGeom>
          <a:noFill/>
        </p:spPr>
        <p:txBody>
          <a:bodyPr wrap="square" rtlCol="0">
            <a:spAutoFit/>
          </a:bodyPr>
          <a:lstStyle/>
          <a:p>
            <a:r>
              <a:rPr lang="en-US" altLang="zh-CN"/>
              <a:t>60mm</a:t>
            </a:r>
          </a:p>
        </p:txBody>
      </p:sp>
      <p:sp>
        <p:nvSpPr>
          <p:cNvPr id="10" name="文本框 9"/>
          <p:cNvSpPr txBox="1"/>
          <p:nvPr/>
        </p:nvSpPr>
        <p:spPr>
          <a:xfrm>
            <a:off x="2888615" y="6413500"/>
            <a:ext cx="959485" cy="368300"/>
          </a:xfrm>
          <a:prstGeom prst="rect">
            <a:avLst/>
          </a:prstGeom>
          <a:noFill/>
        </p:spPr>
        <p:txBody>
          <a:bodyPr wrap="square" rtlCol="0">
            <a:spAutoFit/>
          </a:bodyPr>
          <a:lstStyle/>
          <a:p>
            <a:r>
              <a:rPr lang="en-US" altLang="zh-CN"/>
              <a:t>80mm</a:t>
            </a:r>
          </a:p>
        </p:txBody>
      </p:sp>
      <p:sp>
        <p:nvSpPr>
          <p:cNvPr id="11" name="文本框 10"/>
          <p:cNvSpPr txBox="1"/>
          <p:nvPr/>
        </p:nvSpPr>
        <p:spPr>
          <a:xfrm>
            <a:off x="5151755" y="6413500"/>
            <a:ext cx="959485" cy="368300"/>
          </a:xfrm>
          <a:prstGeom prst="rect">
            <a:avLst/>
          </a:prstGeom>
          <a:noFill/>
        </p:spPr>
        <p:txBody>
          <a:bodyPr wrap="square" rtlCol="0">
            <a:spAutoFit/>
          </a:bodyPr>
          <a:lstStyle/>
          <a:p>
            <a:r>
              <a:rPr lang="en-US" altLang="zh-CN"/>
              <a:t>100mm</a:t>
            </a:r>
          </a:p>
        </p:txBody>
      </p:sp>
      <p:cxnSp>
        <p:nvCxnSpPr>
          <p:cNvPr id="26" name="直接连接符 25"/>
          <p:cNvCxnSpPr/>
          <p:nvPr/>
        </p:nvCxnSpPr>
        <p:spPr>
          <a:xfrm flipH="1">
            <a:off x="4497070" y="1485265"/>
            <a:ext cx="3175" cy="5385435"/>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a:off x="2195830" y="1485265"/>
            <a:ext cx="0" cy="5329555"/>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19</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1" name="图片 10"/>
          <p:cNvPicPr/>
          <p:nvPr/>
        </p:nvPicPr>
        <p:blipFill>
          <a:blip r:embed="rId3"/>
          <a:stretch>
            <a:fillRect/>
          </a:stretch>
        </p:blipFill>
        <p:spPr>
          <a:xfrm>
            <a:off x="611505" y="1492885"/>
            <a:ext cx="2996565" cy="2435860"/>
          </a:xfrm>
          <a:prstGeom prst="rect">
            <a:avLst/>
          </a:prstGeom>
        </p:spPr>
      </p:pic>
      <p:graphicFrame>
        <p:nvGraphicFramePr>
          <p:cNvPr id="4" name="表格 3"/>
          <p:cNvGraphicFramePr/>
          <p:nvPr/>
        </p:nvGraphicFramePr>
        <p:xfrm>
          <a:off x="220980" y="405638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linear</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32%</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exponential</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113.46</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45%</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91.36</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70.77</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982210" y="2279015"/>
            <a:ext cx="3628390" cy="369332"/>
          </a:xfrm>
          <a:prstGeom prst="rect">
            <a:avLst/>
          </a:prstGeom>
          <a:noFill/>
        </p:spPr>
        <p:txBody>
          <a:bodyPr wrap="square" rtlCol="0">
            <a:spAutoFit/>
          </a:bodyPr>
          <a:lstStyle/>
          <a:p>
            <a:r>
              <a:rPr lang="en-US" altLang="zh-CN" dirty="0" smtClean="0"/>
              <a:t>0°</a:t>
            </a:r>
            <a:r>
              <a:rPr lang="zh-CN" altLang="en-US" dirty="0"/>
              <a:t>铺</a:t>
            </a:r>
            <a:r>
              <a:rPr lang="zh-CN" altLang="en-US" dirty="0" smtClean="0"/>
              <a:t>层各孔径试验</a:t>
            </a:r>
            <a:r>
              <a:rPr lang="zh-CN" altLang="en-US" dirty="0"/>
              <a:t>位移载荷图</a:t>
            </a:r>
          </a:p>
        </p:txBody>
      </p:sp>
      <p:sp>
        <p:nvSpPr>
          <p:cNvPr id="7" name="文本框 6"/>
          <p:cNvSpPr txBox="1"/>
          <p:nvPr/>
        </p:nvSpPr>
        <p:spPr>
          <a:xfrm>
            <a:off x="492125" y="5484495"/>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rPr>
              <a:t>[0]</a:t>
            </a:r>
            <a:r>
              <a:rPr lang="en-US" altLang="zh-CN" sz="1400" kern="100" baseline="-25000" dirty="0">
                <a:latin typeface="Times New Roman" panose="02020603050405020304" pitchFamily="18" charset="0"/>
                <a:cs typeface="Times New Roman" panose="02020603050405020304" pitchFamily="18" charset="0"/>
              </a:rPr>
              <a:t>10  </a:t>
            </a:r>
            <a:r>
              <a:rPr lang="zh-CN" altLang="en-US" sz="1400" dirty="0" smtClean="0">
                <a:latin typeface="+mn-ea"/>
                <a:ea typeface="+mn-ea"/>
              </a:rPr>
              <a:t>铺层的脆性断裂</a:t>
            </a:r>
            <a:r>
              <a:rPr lang="zh-CN" altLang="en-US" sz="1400" dirty="0">
                <a:latin typeface="+mn-ea"/>
                <a:ea typeface="+mn-ea"/>
              </a:rPr>
              <a:t>，</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对载荷以及损伤演化的影响不太大。</a:t>
            </a:r>
          </a:p>
          <a:p>
            <a:r>
              <a:rPr lang="en-US" altLang="zh-CN" sz="1400" dirty="0">
                <a:latin typeface="+mn-ea"/>
                <a:ea typeface="+mn-ea"/>
              </a:rPr>
              <a:t>3</a:t>
            </a:r>
            <a:r>
              <a:rPr lang="zh-CN" altLang="en-US" sz="1400" dirty="0">
                <a:latin typeface="+mn-ea"/>
                <a:ea typeface="+mn-ea"/>
              </a:rPr>
              <a:t>、极限载荷的误差较大</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20</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4" name="表格 3"/>
          <p:cNvGraphicFramePr/>
          <p:nvPr>
            <p:extLst>
              <p:ext uri="{D42A27DB-BD31-4B8C-83A1-F6EECF244321}">
                <p14:modId xmlns:p14="http://schemas.microsoft.com/office/powerpoint/2010/main" val="3730180881"/>
              </p:ext>
            </p:extLst>
          </p:nvPr>
        </p:nvGraphicFramePr>
        <p:xfrm>
          <a:off x="476885" y="47193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Xt=1441.6</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dirty="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31.8%</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Xt=970.98</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sz="1100" dirty="0" smtClean="0">
                          <a:effectLst/>
                          <a:sym typeface="+mn-ea"/>
                        </a:rPr>
                        <a:t>7</a:t>
                      </a:r>
                      <a:r>
                        <a:rPr lang="en-US" altLang="zh-CN" sz="1100" dirty="0" smtClean="0">
                          <a:effectLst/>
                          <a:sym typeface="+mn-ea"/>
                        </a:rPr>
                        <a:t>8.74</a:t>
                      </a:r>
                      <a:endParaRPr lang="en-US" altLang="zh-CN" sz="11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0.7%</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sz="1100">
                          <a:effectLst/>
                          <a:sym typeface="+mn-ea"/>
                        </a:rPr>
                        <a:t>61.55</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a:latin typeface="Times New Roman" panose="02020603050405020304" pitchFamily="18" charset="0"/>
                          <a:ea typeface="华文中宋" panose="02010600040101010101" charset="-122"/>
                          <a:cs typeface="Calibri" panose="020F0502020204030204" charset="0"/>
                          <a:sym typeface="+mn-ea"/>
                        </a:rPr>
                        <a:t> 11.7%</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宋体" panose="02010600030101010101" pitchFamily="2" charset="-122"/>
                        </a:rPr>
                        <a:t>47.79</a:t>
                      </a:r>
                      <a:endParaRPr lang="en-US" altLang="zh-CN" sz="12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36.5%</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graphicFrame>
        <p:nvGraphicFramePr>
          <p:cNvPr id="2" name="表格 -1"/>
          <p:cNvGraphicFramePr/>
          <p:nvPr>
            <p:extLst>
              <p:ext uri="{D42A27DB-BD31-4B8C-83A1-F6EECF244321}">
                <p14:modId xmlns:p14="http://schemas.microsoft.com/office/powerpoint/2010/main" val="2134966499"/>
              </p:ext>
            </p:extLst>
          </p:nvPr>
        </p:nvGraphicFramePr>
        <p:xfrm>
          <a:off x="1089217" y="1381187"/>
          <a:ext cx="6650053" cy="1209042"/>
        </p:xfrm>
        <a:graphic>
          <a:graphicData uri="http://schemas.openxmlformats.org/drawingml/2006/table">
            <a:tbl>
              <a:tblPr firstRow="1" bandRow="1">
                <a:tableStyleId>{5940675A-B579-460E-94D1-54222C63F5DA}</a:tableStyleId>
              </a:tblPr>
              <a:tblGrid>
                <a:gridCol w="1173540"/>
                <a:gridCol w="704123"/>
                <a:gridCol w="704123"/>
                <a:gridCol w="704123"/>
                <a:gridCol w="860595"/>
                <a:gridCol w="2503549"/>
              </a:tblGrid>
              <a:tr h="0">
                <a:tc>
                  <a:txBody>
                    <a:bodyPr/>
                    <a:lstStyle/>
                    <a:p>
                      <a:pPr indent="0" algn="ctr">
                        <a:buNone/>
                      </a:pPr>
                      <a:r>
                        <a:rPr lang="en-US" altLang="zh-CN" sz="1800" b="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a:t>
                      </a: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ctr">
                        <a:buNone/>
                      </a:pP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2</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Mean</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纤维拉伸强度</a:t>
                      </a:r>
                      <a:r>
                        <a:rPr lang="en-US" altLang="zh-CN" sz="1400" b="0" dirty="0">
                          <a:latin typeface="宋体" panose="02010600030101010101" pitchFamily="2" charset="-122"/>
                          <a:ea typeface="宋体" panose="02010600030101010101" pitchFamily="2" charset="-122"/>
                          <a:cs typeface="宋体" panose="02010600030101010101" pitchFamily="2" charset="-122"/>
                        </a:rPr>
                        <a:t>(</a:t>
                      </a:r>
                      <a:r>
                        <a:rPr lang="en-US" altLang="zh-CN" sz="1400" b="0" dirty="0" err="1">
                          <a:latin typeface="宋体" panose="02010600030101010101" pitchFamily="2" charset="-122"/>
                          <a:ea typeface="宋体" panose="02010600030101010101" pitchFamily="2" charset="-122"/>
                          <a:cs typeface="宋体" panose="02010600030101010101" pitchFamily="2" charset="-122"/>
                        </a:rPr>
                        <a:t>Mpa</a:t>
                      </a:r>
                      <a:r>
                        <a:rPr lang="en-US" altLang="zh-CN" sz="1400" b="0" dirty="0">
                          <a:latin typeface="宋体" panose="02010600030101010101" pitchFamily="2" charset="-122"/>
                          <a:ea typeface="宋体" panose="02010600030101010101" pitchFamily="2" charset="-122"/>
                          <a:cs typeface="宋体" panose="02010600030101010101" pitchFamily="2" charset="-122"/>
                        </a:rPr>
                        <a:t>)</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23263</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21804</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20474</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21847/(15*1.5)=</a:t>
                      </a:r>
                      <a:r>
                        <a:rPr lang="en-US" altLang="zh-CN" sz="1400" b="1" dirty="0">
                          <a:latin typeface="宋体" panose="02010600030101010101" pitchFamily="2" charset="-122"/>
                          <a:ea typeface="宋体" panose="02010600030101010101" pitchFamily="2" charset="-122"/>
                          <a:cs typeface="宋体" panose="02010600030101010101" pitchFamily="2" charset="-122"/>
                        </a:rPr>
                        <a:t>970.98 </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smtClean="0">
                        <a:latin typeface="宋体" panose="02010600030101010101" pitchFamily="2" charset="-122"/>
                        <a:ea typeface="宋体" panose="02010600030101010101" pitchFamily="2" charset="-122"/>
                        <a:cs typeface="宋体" panose="02010600030101010101" pitchFamily="2" charset="-122"/>
                      </a:endParaRPr>
                    </a:p>
                    <a:p>
                      <a:pPr indent="0" algn="ctr">
                        <a:buNone/>
                      </a:pP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47480.5</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43915.5</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45268</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45554.67/(20*1.5)=1518.49</a:t>
                      </a:r>
                      <a:endParaRPr lang="en-US" altLang="zh-CN" sz="1400" b="0" strike="sngStrike"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2872000"/>
            <a:ext cx="1641834" cy="145869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1311" y="2874133"/>
            <a:ext cx="1635577" cy="1451804"/>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913" y="2876772"/>
            <a:ext cx="1630311" cy="1449166"/>
          </a:xfrm>
          <a:prstGeom prst="rect">
            <a:avLst/>
          </a:prstGeom>
        </p:spPr>
      </p:pic>
      <p:sp>
        <p:nvSpPr>
          <p:cNvPr id="10" name="文本框 9"/>
          <p:cNvSpPr txBox="1"/>
          <p:nvPr/>
        </p:nvSpPr>
        <p:spPr>
          <a:xfrm>
            <a:off x="1468485" y="4304129"/>
            <a:ext cx="959485" cy="276999"/>
          </a:xfrm>
          <a:prstGeom prst="rect">
            <a:avLst/>
          </a:prstGeom>
          <a:noFill/>
        </p:spPr>
        <p:txBody>
          <a:bodyPr wrap="square" rtlCol="0">
            <a:spAutoFit/>
          </a:bodyPr>
          <a:lstStyle/>
          <a:p>
            <a:r>
              <a:rPr lang="en-US" altLang="zh-CN" sz="1200" dirty="0"/>
              <a:t>60mm</a:t>
            </a:r>
          </a:p>
        </p:txBody>
      </p:sp>
      <p:sp>
        <p:nvSpPr>
          <p:cNvPr id="11" name="文本框 10"/>
          <p:cNvSpPr txBox="1"/>
          <p:nvPr/>
        </p:nvSpPr>
        <p:spPr>
          <a:xfrm>
            <a:off x="3398663" y="4304129"/>
            <a:ext cx="959485" cy="276999"/>
          </a:xfrm>
          <a:prstGeom prst="rect">
            <a:avLst/>
          </a:prstGeom>
          <a:noFill/>
        </p:spPr>
        <p:txBody>
          <a:bodyPr wrap="square" rtlCol="0">
            <a:spAutoFit/>
          </a:bodyPr>
          <a:lstStyle/>
          <a:p>
            <a:r>
              <a:rPr lang="en-US" altLang="zh-CN" sz="1200" dirty="0"/>
              <a:t>8</a:t>
            </a:r>
            <a:r>
              <a:rPr lang="en-US" altLang="zh-CN" sz="1200" dirty="0" smtClean="0"/>
              <a:t>0mm</a:t>
            </a:r>
            <a:endParaRPr lang="en-US" altLang="zh-CN" sz="1200" dirty="0"/>
          </a:p>
        </p:txBody>
      </p:sp>
      <p:sp>
        <p:nvSpPr>
          <p:cNvPr id="12" name="文本框 11"/>
          <p:cNvSpPr txBox="1"/>
          <p:nvPr/>
        </p:nvSpPr>
        <p:spPr>
          <a:xfrm>
            <a:off x="5484723" y="4304129"/>
            <a:ext cx="959485" cy="276999"/>
          </a:xfrm>
          <a:prstGeom prst="rect">
            <a:avLst/>
          </a:prstGeom>
          <a:noFill/>
        </p:spPr>
        <p:txBody>
          <a:bodyPr wrap="square" rtlCol="0">
            <a:spAutoFit/>
          </a:bodyPr>
          <a:lstStyle/>
          <a:p>
            <a:r>
              <a:rPr lang="en-US" altLang="zh-CN" sz="1200" dirty="0" smtClean="0"/>
              <a:t>100mm</a:t>
            </a:r>
            <a:endParaRPr lang="en-US" altLang="zh-CN" sz="1200" dirty="0"/>
          </a:p>
        </p:txBody>
      </p:sp>
      <p:sp>
        <p:nvSpPr>
          <p:cNvPr id="13" name="矩形 12"/>
          <p:cNvSpPr/>
          <p:nvPr/>
        </p:nvSpPr>
        <p:spPr>
          <a:xfrm>
            <a:off x="801889" y="2748963"/>
            <a:ext cx="7658543" cy="183216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7213750" y="3480379"/>
            <a:ext cx="1080120" cy="369332"/>
          </a:xfrm>
          <a:prstGeom prst="rect">
            <a:avLst/>
          </a:prstGeom>
          <a:noFill/>
        </p:spPr>
        <p:txBody>
          <a:bodyPr wrap="square" rtlCol="0">
            <a:spAutoFit/>
          </a:bodyPr>
          <a:lstStyle/>
          <a:p>
            <a:r>
              <a:rPr lang="en-US" altLang="zh-CN" b="1" dirty="0" err="1" smtClean="0"/>
              <a:t>Xt</a:t>
            </a:r>
            <a:r>
              <a:rPr lang="en-US" altLang="zh-CN" b="1" dirty="0" smtClean="0"/>
              <a:t>=970</a:t>
            </a:r>
            <a:endParaRPr lang="zh-CN" altLang="en-US" b="1" dirty="0"/>
          </a:p>
        </p:txBody>
      </p:sp>
      <p:pic>
        <p:nvPicPr>
          <p:cNvPr id="14" name="图片 13"/>
          <p:cNvPicPr>
            <a:picLocks noChangeAspect="1"/>
          </p:cNvPicPr>
          <p:nvPr/>
        </p:nvPicPr>
        <p:blipFill>
          <a:blip r:embed="rId6"/>
          <a:stretch>
            <a:fillRect/>
          </a:stretch>
        </p:blipFill>
        <p:spPr>
          <a:xfrm>
            <a:off x="150877" y="2414718"/>
            <a:ext cx="8889877" cy="1185317"/>
          </a:xfrm>
          <a:prstGeom prst="rect">
            <a:avLst/>
          </a:prstGeom>
        </p:spPr>
      </p:pic>
      <p:sp>
        <p:nvSpPr>
          <p:cNvPr id="16" name="文本框 15"/>
          <p:cNvSpPr txBox="1"/>
          <p:nvPr/>
        </p:nvSpPr>
        <p:spPr>
          <a:xfrm>
            <a:off x="2458522" y="3819191"/>
            <a:ext cx="3384376" cy="830997"/>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t>纤维方向不对，测试结果不可信</a:t>
            </a:r>
            <a:endParaRPr lang="zh-CN" altLang="en-US" sz="2400" dirty="0"/>
          </a:p>
        </p:txBody>
      </p:sp>
      <p:sp>
        <p:nvSpPr>
          <p:cNvPr id="17" name="文本框 16"/>
          <p:cNvSpPr txBox="1"/>
          <p:nvPr/>
        </p:nvSpPr>
        <p:spPr>
          <a:xfrm>
            <a:off x="511727" y="6157992"/>
            <a:ext cx="8238865" cy="307777"/>
          </a:xfrm>
          <a:prstGeom prst="rect">
            <a:avLst/>
          </a:prstGeom>
          <a:noFill/>
        </p:spPr>
        <p:txBody>
          <a:bodyPr wrap="square" rtlCol="0">
            <a:spAutoFit/>
          </a:bodyPr>
          <a:lstStyle/>
          <a:p>
            <a:r>
              <a:rPr lang="zh-CN" altLang="en-US" sz="1400" dirty="0" smtClean="0"/>
              <a:t>将</a:t>
            </a:r>
            <a:r>
              <a:rPr lang="en-US" altLang="zh-CN" sz="1400" dirty="0" err="1" smtClean="0"/>
              <a:t>Xt</a:t>
            </a:r>
            <a:r>
              <a:rPr lang="zh-CN" altLang="en-US" sz="1400" dirty="0" smtClean="0"/>
              <a:t>由</a:t>
            </a:r>
            <a:r>
              <a:rPr lang="en-US" altLang="zh-CN" sz="1400" dirty="0" smtClean="0"/>
              <a:t>1441.6</a:t>
            </a:r>
            <a:r>
              <a:rPr lang="zh-CN" altLang="en-US" sz="1400" dirty="0" smtClean="0"/>
              <a:t>改为</a:t>
            </a:r>
            <a:r>
              <a:rPr lang="en-US" altLang="zh-CN" sz="1400" dirty="0" smtClean="0"/>
              <a:t>970.98</a:t>
            </a:r>
            <a:r>
              <a:rPr lang="zh-CN" altLang="en-US" sz="1400" dirty="0" smtClean="0"/>
              <a:t>后，极限载荷更加精确，由此也可以看出</a:t>
            </a: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zh-CN" altLang="en-US" sz="1400" dirty="0" smtClean="0"/>
              <a:t>的强度主要由纤维拉伸强度决定</a:t>
            </a:r>
            <a:endParaRPr lang="en-US" altLang="zh-CN" sz="1400" kern="100" baseline="-25000" dirty="0">
              <a:latin typeface="Times New Roman" panose="02020603050405020304" pitchFamily="18" charset="0"/>
              <a:ea typeface="华文中宋" panose="02010600040101010101" charset="-122"/>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21</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1130" y="1092835"/>
            <a:ext cx="115125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083935" y="3371850"/>
            <a:ext cx="1722120" cy="1420495"/>
          </a:xfrm>
          <a:prstGeom prst="rect">
            <a:avLst/>
          </a:prstGeom>
        </p:spPr>
      </p:pic>
      <p:pic>
        <p:nvPicPr>
          <p:cNvPr id="4" name="图片 3"/>
          <p:cNvPicPr>
            <a:picLocks noChangeAspect="1"/>
          </p:cNvPicPr>
          <p:nvPr/>
        </p:nvPicPr>
        <p:blipFill>
          <a:blip r:embed="rId4"/>
          <a:stretch>
            <a:fillRect/>
          </a:stretch>
        </p:blipFill>
        <p:spPr>
          <a:xfrm>
            <a:off x="6083935" y="1912620"/>
            <a:ext cx="1983740" cy="1279525"/>
          </a:xfrm>
          <a:prstGeom prst="rect">
            <a:avLst/>
          </a:prstGeom>
        </p:spPr>
      </p:pic>
      <p:pic>
        <p:nvPicPr>
          <p:cNvPr id="5" name="图片 4"/>
          <p:cNvPicPr>
            <a:picLocks noChangeAspect="1"/>
          </p:cNvPicPr>
          <p:nvPr/>
        </p:nvPicPr>
        <p:blipFill>
          <a:blip r:embed="rId5"/>
          <a:stretch>
            <a:fillRect/>
          </a:stretch>
        </p:blipFill>
        <p:spPr>
          <a:xfrm>
            <a:off x="6083935" y="4991735"/>
            <a:ext cx="1853565" cy="1237615"/>
          </a:xfrm>
          <a:prstGeom prst="rect">
            <a:avLst/>
          </a:prstGeom>
        </p:spPr>
      </p:pic>
      <p:pic>
        <p:nvPicPr>
          <p:cNvPr id="6" name="图片 5" descr="0ply_f-failure2"/>
          <p:cNvPicPr>
            <a:picLocks noChangeAspect="1"/>
          </p:cNvPicPr>
          <p:nvPr/>
        </p:nvPicPr>
        <p:blipFill>
          <a:blip r:embed="rId6"/>
          <a:stretch>
            <a:fillRect/>
          </a:stretch>
        </p:blipFill>
        <p:spPr>
          <a:xfrm>
            <a:off x="151130" y="1943100"/>
            <a:ext cx="1364615" cy="1202690"/>
          </a:xfrm>
          <a:prstGeom prst="rect">
            <a:avLst/>
          </a:prstGeom>
        </p:spPr>
      </p:pic>
      <p:pic>
        <p:nvPicPr>
          <p:cNvPr id="7" name="图片 6" descr="0ply_m-failure2"/>
          <p:cNvPicPr>
            <a:picLocks noChangeAspect="1"/>
          </p:cNvPicPr>
          <p:nvPr/>
        </p:nvPicPr>
        <p:blipFill>
          <a:blip r:embed="rId7"/>
          <a:stretch>
            <a:fillRect/>
          </a:stretch>
        </p:blipFill>
        <p:spPr>
          <a:xfrm>
            <a:off x="1515745" y="1942465"/>
            <a:ext cx="1360170" cy="1210945"/>
          </a:xfrm>
          <a:prstGeom prst="rect">
            <a:avLst/>
          </a:prstGeom>
        </p:spPr>
      </p:pic>
      <p:pic>
        <p:nvPicPr>
          <p:cNvPr id="10" name="图片 9" descr="90ply_f-failure"/>
          <p:cNvPicPr>
            <a:picLocks noChangeAspect="1"/>
          </p:cNvPicPr>
          <p:nvPr/>
        </p:nvPicPr>
        <p:blipFill>
          <a:blip r:embed="rId8"/>
          <a:stretch>
            <a:fillRect/>
          </a:stretch>
        </p:blipFill>
        <p:spPr>
          <a:xfrm>
            <a:off x="3122930" y="1942465"/>
            <a:ext cx="1358900" cy="1202690"/>
          </a:xfrm>
          <a:prstGeom prst="rect">
            <a:avLst/>
          </a:prstGeom>
        </p:spPr>
      </p:pic>
      <p:pic>
        <p:nvPicPr>
          <p:cNvPr id="11" name="图片 10" descr="90ply_m-failure2"/>
          <p:cNvPicPr>
            <a:picLocks noChangeAspect="1"/>
          </p:cNvPicPr>
          <p:nvPr/>
        </p:nvPicPr>
        <p:blipFill>
          <a:blip r:embed="rId9"/>
          <a:stretch>
            <a:fillRect/>
          </a:stretch>
        </p:blipFill>
        <p:spPr>
          <a:xfrm>
            <a:off x="4481830" y="1950720"/>
            <a:ext cx="1359535" cy="1202690"/>
          </a:xfrm>
          <a:prstGeom prst="rect">
            <a:avLst/>
          </a:prstGeom>
        </p:spPr>
      </p:pic>
      <p:pic>
        <p:nvPicPr>
          <p:cNvPr id="12" name="图片 11" descr="90ply_m-failure2"/>
          <p:cNvPicPr>
            <a:picLocks noChangeAspect="1"/>
          </p:cNvPicPr>
          <p:nvPr/>
        </p:nvPicPr>
        <p:blipFill>
          <a:blip r:embed="rId10"/>
          <a:stretch>
            <a:fillRect/>
          </a:stretch>
        </p:blipFill>
        <p:spPr>
          <a:xfrm>
            <a:off x="4445000" y="3478530"/>
            <a:ext cx="1396365" cy="1238885"/>
          </a:xfrm>
          <a:prstGeom prst="rect">
            <a:avLst/>
          </a:prstGeom>
        </p:spPr>
      </p:pic>
      <p:pic>
        <p:nvPicPr>
          <p:cNvPr id="13" name="图片 12" descr="0ply_f-failure2"/>
          <p:cNvPicPr>
            <a:picLocks noChangeAspect="1"/>
          </p:cNvPicPr>
          <p:nvPr/>
        </p:nvPicPr>
        <p:blipFill>
          <a:blip r:embed="rId11"/>
          <a:stretch>
            <a:fillRect/>
          </a:stretch>
        </p:blipFill>
        <p:spPr>
          <a:xfrm>
            <a:off x="151130" y="3478530"/>
            <a:ext cx="1364615" cy="1207770"/>
          </a:xfrm>
          <a:prstGeom prst="rect">
            <a:avLst/>
          </a:prstGeom>
        </p:spPr>
      </p:pic>
      <p:pic>
        <p:nvPicPr>
          <p:cNvPr id="14" name="图片 13" descr="0ply_m-failure2"/>
          <p:cNvPicPr>
            <a:picLocks noChangeAspect="1"/>
          </p:cNvPicPr>
          <p:nvPr/>
        </p:nvPicPr>
        <p:blipFill>
          <a:blip r:embed="rId12"/>
          <a:stretch>
            <a:fillRect/>
          </a:stretch>
        </p:blipFill>
        <p:spPr>
          <a:xfrm>
            <a:off x="1515745" y="3478530"/>
            <a:ext cx="1361440" cy="1207770"/>
          </a:xfrm>
          <a:prstGeom prst="rect">
            <a:avLst/>
          </a:prstGeom>
        </p:spPr>
      </p:pic>
      <p:pic>
        <p:nvPicPr>
          <p:cNvPr id="16" name="图片 15" descr="90ply_f-failure"/>
          <p:cNvPicPr>
            <a:picLocks noChangeAspect="1"/>
          </p:cNvPicPr>
          <p:nvPr/>
        </p:nvPicPr>
        <p:blipFill>
          <a:blip r:embed="rId13"/>
          <a:stretch>
            <a:fillRect/>
          </a:stretch>
        </p:blipFill>
        <p:spPr>
          <a:xfrm>
            <a:off x="3067685" y="3478530"/>
            <a:ext cx="1413510" cy="1238250"/>
          </a:xfrm>
          <a:prstGeom prst="rect">
            <a:avLst/>
          </a:prstGeom>
        </p:spPr>
      </p:pic>
      <p:pic>
        <p:nvPicPr>
          <p:cNvPr id="17" name="图片 16" descr="90ply-f_failure"/>
          <p:cNvPicPr>
            <a:picLocks noChangeAspect="1"/>
          </p:cNvPicPr>
          <p:nvPr/>
        </p:nvPicPr>
        <p:blipFill>
          <a:blip r:embed="rId14"/>
          <a:stretch>
            <a:fillRect/>
          </a:stretch>
        </p:blipFill>
        <p:spPr>
          <a:xfrm>
            <a:off x="3067685" y="4947285"/>
            <a:ext cx="1408430" cy="1250315"/>
          </a:xfrm>
          <a:prstGeom prst="rect">
            <a:avLst/>
          </a:prstGeom>
        </p:spPr>
      </p:pic>
      <p:pic>
        <p:nvPicPr>
          <p:cNvPr id="18" name="图片 17" descr="90ply-m_failure2"/>
          <p:cNvPicPr>
            <a:picLocks noChangeAspect="1"/>
          </p:cNvPicPr>
          <p:nvPr/>
        </p:nvPicPr>
        <p:blipFill>
          <a:blip r:embed="rId15"/>
          <a:stretch>
            <a:fillRect/>
          </a:stretch>
        </p:blipFill>
        <p:spPr>
          <a:xfrm>
            <a:off x="4481830" y="4947285"/>
            <a:ext cx="1396365" cy="1249045"/>
          </a:xfrm>
          <a:prstGeom prst="rect">
            <a:avLst/>
          </a:prstGeom>
        </p:spPr>
      </p:pic>
      <p:pic>
        <p:nvPicPr>
          <p:cNvPr id="19" name="图片 18" descr="0ply-f_failure2"/>
          <p:cNvPicPr>
            <a:picLocks noChangeAspect="1"/>
          </p:cNvPicPr>
          <p:nvPr/>
        </p:nvPicPr>
        <p:blipFill>
          <a:blip r:embed="rId16"/>
          <a:stretch>
            <a:fillRect/>
          </a:stretch>
        </p:blipFill>
        <p:spPr>
          <a:xfrm>
            <a:off x="151130" y="4991735"/>
            <a:ext cx="1363980" cy="1204595"/>
          </a:xfrm>
          <a:prstGeom prst="rect">
            <a:avLst/>
          </a:prstGeom>
        </p:spPr>
      </p:pic>
      <p:pic>
        <p:nvPicPr>
          <p:cNvPr id="20" name="图片 19" descr="0ply-m_failure2"/>
          <p:cNvPicPr>
            <a:picLocks noChangeAspect="1"/>
          </p:cNvPicPr>
          <p:nvPr/>
        </p:nvPicPr>
        <p:blipFill>
          <a:blip r:embed="rId17"/>
          <a:stretch>
            <a:fillRect/>
          </a:stretch>
        </p:blipFill>
        <p:spPr>
          <a:xfrm>
            <a:off x="1515745" y="4991735"/>
            <a:ext cx="1360805" cy="120586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6" name="文本框 35"/>
          <p:cNvSpPr txBox="1"/>
          <p:nvPr/>
        </p:nvSpPr>
        <p:spPr>
          <a:xfrm>
            <a:off x="1945640" y="1092835"/>
            <a:ext cx="4987925" cy="398780"/>
          </a:xfrm>
          <a:prstGeom prst="rect">
            <a:avLst/>
          </a:prstGeom>
          <a:noFill/>
        </p:spPr>
        <p:txBody>
          <a:bodyPr wrap="square" rtlCol="0" anchor="t">
            <a:spAutoFit/>
          </a:bodyPr>
          <a:lstStyle/>
          <a:p>
            <a:pPr>
              <a:spcAft>
                <a:spcPts val="0"/>
              </a:spcAft>
            </a:pPr>
            <a:r>
              <a:rPr lang="en-US" sz="2000" b="1" kern="10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a:effectLst/>
                <a:latin typeface="Times New Roman" panose="02020603050405020304" pitchFamily="18" charset="0"/>
                <a:cs typeface="Times New Roman" panose="02020603050405020304" pitchFamily="18" charset="0"/>
                <a:sym typeface="+mn-ea"/>
              </a:rPr>
              <a:t> </a:t>
            </a:r>
            <a:r>
              <a:rPr lang="en-US" sz="2000" kern="100" baseline="-2500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22</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1130" y="1092835"/>
            <a:ext cx="115125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083935" y="3371850"/>
            <a:ext cx="1722120" cy="1420495"/>
          </a:xfrm>
          <a:prstGeom prst="rect">
            <a:avLst/>
          </a:prstGeom>
        </p:spPr>
      </p:pic>
      <p:pic>
        <p:nvPicPr>
          <p:cNvPr id="4" name="图片 3"/>
          <p:cNvPicPr>
            <a:picLocks noChangeAspect="1"/>
          </p:cNvPicPr>
          <p:nvPr/>
        </p:nvPicPr>
        <p:blipFill>
          <a:blip r:embed="rId4"/>
          <a:stretch>
            <a:fillRect/>
          </a:stretch>
        </p:blipFill>
        <p:spPr>
          <a:xfrm>
            <a:off x="6083935" y="1912620"/>
            <a:ext cx="1983740" cy="1279525"/>
          </a:xfrm>
          <a:prstGeom prst="rect">
            <a:avLst/>
          </a:prstGeom>
        </p:spPr>
      </p:pic>
      <p:pic>
        <p:nvPicPr>
          <p:cNvPr id="5" name="图片 4"/>
          <p:cNvPicPr>
            <a:picLocks noChangeAspect="1"/>
          </p:cNvPicPr>
          <p:nvPr/>
        </p:nvPicPr>
        <p:blipFill>
          <a:blip r:embed="rId5"/>
          <a:stretch>
            <a:fillRect/>
          </a:stretch>
        </p:blipFill>
        <p:spPr>
          <a:xfrm>
            <a:off x="6083935" y="4991735"/>
            <a:ext cx="1853565" cy="123761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6" name="文本框 35"/>
          <p:cNvSpPr txBox="1"/>
          <p:nvPr/>
        </p:nvSpPr>
        <p:spPr>
          <a:xfrm>
            <a:off x="1945640" y="1092835"/>
            <a:ext cx="4987925" cy="398780"/>
          </a:xfrm>
          <a:prstGeom prst="rect">
            <a:avLst/>
          </a:prstGeom>
          <a:noFill/>
        </p:spPr>
        <p:txBody>
          <a:bodyPr wrap="square" rtlCol="0" anchor="t">
            <a:spAutoFit/>
          </a:bodyPr>
          <a:lstStyle/>
          <a:p>
            <a:pPr>
              <a:spcAft>
                <a:spcPts val="0"/>
              </a:spcAft>
            </a:pPr>
            <a:r>
              <a:rPr lang="en-US" altLang="zh-CN" sz="2000" b="1" dirty="0" smtClean="0">
                <a:latin typeface="Times New Roman" panose="02020603050405020304" pitchFamily="18" charset="0"/>
                <a:cs typeface="Times New Roman" panose="02020603050405020304" pitchFamily="18" charset="0"/>
                <a:sym typeface="+mn-ea"/>
              </a:rPr>
              <a:t>Exponential degenaration</a:t>
            </a:r>
            <a:r>
              <a:rPr lang="en-US" sz="2000" kern="100">
                <a:effectLst/>
                <a:latin typeface="Times New Roman" panose="02020603050405020304" pitchFamily="18" charset="0"/>
                <a:cs typeface="Times New Roman" panose="02020603050405020304" pitchFamily="18" charset="0"/>
                <a:sym typeface="+mn-ea"/>
              </a:rPr>
              <a:t> </a:t>
            </a:r>
            <a:r>
              <a:rPr lang="en-US" sz="2000" kern="100" baseline="-2500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37" name="图片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38" name="图片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39" name="图片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40" name="图片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41" name="图片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42" name="图片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43" name="图片 4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44" name="图片 4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45" name="图片 4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23</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398780"/>
          </a:xfrm>
          <a:prstGeom prst="rect">
            <a:avLst/>
          </a:prstGeom>
          <a:noFill/>
        </p:spPr>
        <p:txBody>
          <a:bodyPr wrap="square" rtlCol="0" anchor="t">
            <a:spAutoFit/>
          </a:bodyPr>
          <a:lstStyle/>
          <a:p>
            <a:pPr>
              <a:spcAft>
                <a:spcPts val="0"/>
              </a:spcAft>
            </a:pPr>
            <a:r>
              <a:rPr lang="en-US" sz="2000" kern="100" dirty="0">
                <a:latin typeface="Times New Roman" panose="02020603050405020304" pitchFamily="18" charset="0"/>
                <a:cs typeface="Times New Roman" panose="02020603050405020304" pitchFamily="18" charset="0"/>
                <a:sym typeface="+mn-ea"/>
              </a:rPr>
              <a:t>[0/90]</a:t>
            </a:r>
            <a:r>
              <a:rPr lang="en-US" sz="2000" kern="100" baseline="-25000" dirty="0">
                <a:latin typeface="Times New Roman" panose="02020603050405020304" pitchFamily="18" charset="0"/>
                <a:cs typeface="Times New Roman" panose="02020603050405020304" pitchFamily="18" charset="0"/>
                <a:sym typeface="+mn-ea"/>
              </a:rPr>
              <a:t>5</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2" name="表格 -1"/>
          <p:cNvGraphicFramePr/>
          <p:nvPr>
            <p:extLst>
              <p:ext uri="{D42A27DB-BD31-4B8C-83A1-F6EECF244321}">
                <p14:modId xmlns:p14="http://schemas.microsoft.com/office/powerpoint/2010/main" val="2013730008"/>
              </p:ext>
            </p:extLst>
          </p:nvPr>
        </p:nvGraphicFramePr>
        <p:xfrm>
          <a:off x="755576" y="4568924"/>
          <a:ext cx="7100888" cy="1168400"/>
        </p:xfrm>
        <a:graphic>
          <a:graphicData uri="http://schemas.openxmlformats.org/drawingml/2006/table">
            <a:tbl>
              <a:tblPr firstRow="1" bandRow="1">
                <a:tableStyleId>{5940675A-B579-460E-94D1-54222C63F5DA}</a:tableStyleId>
              </a:tblPr>
              <a:tblGrid>
                <a:gridCol w="927100"/>
                <a:gridCol w="558800"/>
                <a:gridCol w="500063"/>
                <a:gridCol w="998537"/>
                <a:gridCol w="558800"/>
                <a:gridCol w="501650"/>
                <a:gridCol w="998538"/>
                <a:gridCol w="558800"/>
                <a:gridCol w="500062"/>
                <a:gridCol w="998538"/>
              </a:tblGrid>
              <a:tr h="292100">
                <a:tc rowSpan="2">
                  <a:txBody>
                    <a:bodyPr/>
                    <a:lstStyle/>
                    <a:p>
                      <a:pPr>
                        <a:spcAft>
                          <a:spcPts val="0"/>
                        </a:spcAft>
                      </a:pP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en-US" altLang="zh-CN" sz="1200" kern="100" baseline="-25000" dirty="0" smtClean="0">
                          <a:latin typeface="Times New Roman" panose="02020603050405020304" pitchFamily="18" charset="0"/>
                          <a:cs typeface="Times New Roman" panose="02020603050405020304" pitchFamily="18" charset="0"/>
                        </a:rPr>
                        <a:t> </a:t>
                      </a:r>
                      <a:endParaRPr lang="zh-CN" altLang="zh-CN" sz="12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292100">
                <a:tc vMerge="1">
                  <a:txBody>
                    <a:bodyPr/>
                    <a:lstStyle/>
                    <a:p>
                      <a:pPr indent="0">
                        <a:buNone/>
                      </a:pPr>
                      <a:endParaRPr lang="zh-CN" altLang="en-US" sz="1200" b="1" dirty="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52.67</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59.32</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11.2%</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宋体" panose="02010600030101010101" pitchFamily="2" charset="-122"/>
                          <a:ea typeface="宋体" panose="02010600030101010101" pitchFamily="2" charset="-122"/>
                          <a:cs typeface="宋体" panose="02010600030101010101" pitchFamily="2" charset="-122"/>
                        </a:rPr>
                        <a:t>43.83</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47.20</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7.1%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34.56</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37.54</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pPr indent="0">
                        <a:buNone/>
                      </a:pP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4.4%</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pPr indent="0">
                        <a:buNone/>
                      </a:pP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2.1%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pPr indent="0">
                        <a:buNone/>
                      </a:pP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pic>
        <p:nvPicPr>
          <p:cNvPr id="4" name="图片 3"/>
          <p:cNvPicPr>
            <a:picLocks noChangeAspect="1"/>
          </p:cNvPicPr>
          <p:nvPr/>
        </p:nvPicPr>
        <p:blipFill>
          <a:blip r:embed="rId3"/>
          <a:stretch>
            <a:fillRect/>
          </a:stretch>
        </p:blipFill>
        <p:spPr>
          <a:xfrm>
            <a:off x="641918" y="1612391"/>
            <a:ext cx="3255699" cy="2835609"/>
          </a:xfrm>
          <a:prstGeom prst="rect">
            <a:avLst/>
          </a:prstGeom>
        </p:spPr>
      </p:pic>
      <p:sp>
        <p:nvSpPr>
          <p:cNvPr id="10" name="文本框 9"/>
          <p:cNvSpPr txBox="1"/>
          <p:nvPr/>
        </p:nvSpPr>
        <p:spPr>
          <a:xfrm>
            <a:off x="4788024" y="2372087"/>
            <a:ext cx="3628390" cy="369332"/>
          </a:xfrm>
          <a:prstGeom prst="rect">
            <a:avLst/>
          </a:prstGeom>
          <a:noFill/>
        </p:spPr>
        <p:txBody>
          <a:bodyPr wrap="square" rtlCol="0">
            <a:spAutoFit/>
          </a:bodyPr>
          <a:lstStyle/>
          <a:p>
            <a:r>
              <a:rPr lang="en-US" altLang="zh-CN" kern="100" dirty="0">
                <a:latin typeface="Times New Roman" panose="02020603050405020304" pitchFamily="18" charset="0"/>
                <a:cs typeface="Times New Roman" panose="02020603050405020304" pitchFamily="18" charset="0"/>
                <a:sym typeface="+mn-ea"/>
              </a:rPr>
              <a:t>[0/90]</a:t>
            </a:r>
            <a:r>
              <a:rPr lang="en-US" altLang="zh-CN" kern="100" baseline="-25000" dirty="0">
                <a:latin typeface="Times New Roman" panose="02020603050405020304" pitchFamily="18" charset="0"/>
                <a:cs typeface="Times New Roman" panose="02020603050405020304" pitchFamily="18" charset="0"/>
                <a:sym typeface="+mn-ea"/>
              </a:rPr>
              <a:t>5</a:t>
            </a:r>
            <a:r>
              <a:rPr lang="en-US" altLang="zh-CN" kern="100" baseline="-25000" dirty="0">
                <a:latin typeface="Times New Roman" panose="02020603050405020304" pitchFamily="18" charset="0"/>
                <a:cs typeface="Times New Roman" panose="02020603050405020304" pitchFamily="18" charset="0"/>
              </a:rPr>
              <a:t> </a:t>
            </a:r>
            <a:r>
              <a:rPr lang="zh-CN" altLang="en-US" dirty="0" smtClean="0"/>
              <a:t>铺层各孔径试验</a:t>
            </a:r>
            <a:r>
              <a:rPr lang="zh-CN" altLang="en-US" dirty="0"/>
              <a:t>位移载荷图</a:t>
            </a:r>
          </a:p>
        </p:txBody>
      </p:sp>
      <p:sp>
        <p:nvSpPr>
          <p:cNvPr id="11" name="文本框 10"/>
          <p:cNvSpPr txBox="1"/>
          <p:nvPr/>
        </p:nvSpPr>
        <p:spPr>
          <a:xfrm>
            <a:off x="520645" y="5906887"/>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sym typeface="+mn-ea"/>
              </a:rPr>
              <a:t>[0/90]</a:t>
            </a:r>
            <a:r>
              <a:rPr lang="en-US" altLang="zh-CN" sz="1400" kern="100" baseline="-25000" dirty="0">
                <a:latin typeface="Times New Roman" panose="02020603050405020304" pitchFamily="18" charset="0"/>
                <a:cs typeface="Times New Roman" panose="02020603050405020304" pitchFamily="18" charset="0"/>
                <a:sym typeface="+mn-ea"/>
              </a:rPr>
              <a:t>5</a:t>
            </a:r>
            <a:r>
              <a:rPr lang="zh-CN" altLang="en-US" sz="1400" dirty="0" smtClean="0">
                <a:latin typeface="+mn-ea"/>
                <a:ea typeface="+mn-ea"/>
              </a:rPr>
              <a:t>板</a:t>
            </a:r>
            <a:r>
              <a:rPr lang="zh-CN" altLang="en-US" sz="1400" dirty="0">
                <a:latin typeface="+mn-ea"/>
                <a:ea typeface="+mn-ea"/>
              </a:rPr>
              <a:t>的脆性断裂，</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a:t>
            </a:r>
            <a:r>
              <a:rPr lang="zh-CN" altLang="en-US" sz="1400" dirty="0" smtClean="0">
                <a:latin typeface="+mn-ea"/>
                <a:ea typeface="+mn-ea"/>
              </a:rPr>
              <a:t>载荷损伤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zh-CN" altLang="en-US" sz="1400" dirty="0">
              <a:latin typeface="+mn-ea"/>
              <a:ea typeface="+mn-ea"/>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24</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cxnSp>
        <p:nvCxnSpPr>
          <p:cNvPr id="26" name="直接连接符 25"/>
          <p:cNvCxnSpPr/>
          <p:nvPr/>
        </p:nvCxnSpPr>
        <p:spPr>
          <a:xfrm flipH="1">
            <a:off x="2912641"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61653" y="342420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61653" y="515465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36" name="文本框 35"/>
          <p:cNvSpPr txBox="1"/>
          <p:nvPr/>
        </p:nvSpPr>
        <p:spPr>
          <a:xfrm>
            <a:off x="334928" y="1486535"/>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150877" y="1092689"/>
            <a:ext cx="1037843" cy="707886"/>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endParaRPr lang="zh-CN" altLang="zh-CN" sz="2000" kern="1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2970530" y="1484784"/>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a:t>
            </a:r>
            <a:r>
              <a:rPr lang="en-US" altLang="zh-CN" sz="2000" b="1" dirty="0" smtClean="0">
                <a:latin typeface="Times New Roman" panose="02020603050405020304" pitchFamily="18" charset="0"/>
                <a:cs typeface="Times New Roman" panose="02020603050405020304" pitchFamily="18" charset="0"/>
                <a:sym typeface="+mn-ea"/>
              </a:rPr>
              <a:t>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nvPicPr>
        <p:blipFill>
          <a:blip r:embed="rId3"/>
          <a:stretch>
            <a:fillRect/>
          </a:stretch>
        </p:blipFill>
        <p:spPr>
          <a:xfrm>
            <a:off x="6026785" y="1735039"/>
            <a:ext cx="2143760" cy="1441450"/>
          </a:xfrm>
          <a:prstGeom prst="rect">
            <a:avLst/>
          </a:prstGeom>
        </p:spPr>
      </p:pic>
      <p:pic>
        <p:nvPicPr>
          <p:cNvPr id="39" name="图片 38"/>
          <p:cNvPicPr>
            <a:picLocks noChangeAspect="1"/>
          </p:cNvPicPr>
          <p:nvPr/>
        </p:nvPicPr>
        <p:blipFill>
          <a:blip r:embed="rId4"/>
          <a:stretch>
            <a:fillRect/>
          </a:stretch>
        </p:blipFill>
        <p:spPr>
          <a:xfrm>
            <a:off x="6032341" y="5387340"/>
            <a:ext cx="2074124" cy="1387852"/>
          </a:xfrm>
          <a:prstGeom prst="rect">
            <a:avLst/>
          </a:prstGeom>
        </p:spPr>
      </p:pic>
      <p:pic>
        <p:nvPicPr>
          <p:cNvPr id="40" name="图片 39"/>
          <p:cNvPicPr>
            <a:picLocks noChangeAspect="1"/>
          </p:cNvPicPr>
          <p:nvPr/>
        </p:nvPicPr>
        <p:blipFill>
          <a:blip r:embed="rId5"/>
          <a:stretch>
            <a:fillRect/>
          </a:stretch>
        </p:blipFill>
        <p:spPr>
          <a:xfrm rot="10800000" flipH="1">
            <a:off x="6367464" y="3605625"/>
            <a:ext cx="1726246" cy="1444035"/>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1850733"/>
            <a:ext cx="1715472" cy="1522180"/>
          </a:xfrm>
          <a:prstGeom prst="rect">
            <a:avLst/>
          </a:prstGeom>
        </p:spPr>
      </p:pic>
      <p:pic>
        <p:nvPicPr>
          <p:cNvPr id="65" name="图片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3543853"/>
            <a:ext cx="1715472" cy="1526266"/>
          </a:xfrm>
          <a:prstGeom prst="rect">
            <a:avLst/>
          </a:prstGeom>
        </p:spPr>
      </p:pic>
      <p:pic>
        <p:nvPicPr>
          <p:cNvPr id="66" name="图片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309" y="5241725"/>
            <a:ext cx="1723960" cy="1533467"/>
          </a:xfrm>
          <a:prstGeom prst="rect">
            <a:avLst/>
          </a:prstGeom>
        </p:spPr>
      </p:pic>
      <p:pic>
        <p:nvPicPr>
          <p:cNvPr id="67" name="图片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3888" y="3563159"/>
            <a:ext cx="1726978" cy="1522025"/>
          </a:xfrm>
          <a:prstGeom prst="rect">
            <a:avLst/>
          </a:prstGeom>
        </p:spPr>
      </p:pic>
      <p:pic>
        <p:nvPicPr>
          <p:cNvPr id="68" name="图片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63888" y="5248504"/>
            <a:ext cx="1722141" cy="1519908"/>
          </a:xfrm>
          <a:prstGeom prst="rect">
            <a:avLst/>
          </a:prstGeom>
        </p:spPr>
      </p:pic>
      <p:pic>
        <p:nvPicPr>
          <p:cNvPr id="69" name="图片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56565" y="1849651"/>
            <a:ext cx="1729464" cy="1533458"/>
          </a:xfrm>
          <a:prstGeom prst="rect">
            <a:avLst/>
          </a:prstGeom>
        </p:spPr>
      </p:pic>
    </p:spTree>
    <p:extLst>
      <p:ext uri="{BB962C8B-B14F-4D97-AF65-F5344CB8AC3E}">
        <p14:creationId xmlns:p14="http://schemas.microsoft.com/office/powerpoint/2010/main" val="411470499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pPr>
                <a:defRPr/>
              </a:pPr>
              <a:t>25</a:t>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sp>
        <p:nvSpPr>
          <p:cNvPr id="15" name="文本框 14"/>
          <p:cNvSpPr txBox="1"/>
          <p:nvPr/>
        </p:nvSpPr>
        <p:spPr>
          <a:xfrm>
            <a:off x="150877" y="1092688"/>
            <a:ext cx="3587115" cy="706755"/>
          </a:xfrm>
          <a:prstGeom prst="rect">
            <a:avLst/>
          </a:prstGeom>
          <a:noFill/>
        </p:spPr>
        <p:txBody>
          <a:bodyPr wrap="square" rtlCol="0" anchor="t">
            <a:spAutoFit/>
          </a:bodyPr>
          <a:lstStyle/>
          <a:p>
            <a:pPr>
              <a:spcAft>
                <a:spcPts val="0"/>
              </a:spcAft>
            </a:pPr>
            <a:r>
              <a:rPr lang="en-US" sz="2000" kern="100" dirty="0">
                <a:solidFill>
                  <a:srgbClr val="000000"/>
                </a:solidFill>
                <a:latin typeface="Times New Roman" panose="02020603050405020304" pitchFamily="18" charset="0"/>
                <a:cs typeface="Times New Roman" panose="02020603050405020304" pitchFamily="18" charset="0"/>
                <a:sym typeface="+mn-ea"/>
              </a:rPr>
              <a:t>[±45]</a:t>
            </a:r>
            <a:r>
              <a:rPr lang="en-US" sz="2000" kern="100" baseline="-25000" dirty="0">
                <a:solidFill>
                  <a:srgbClr val="000000"/>
                </a:solidFill>
                <a:latin typeface="Times New Roman" panose="02020603050405020304" pitchFamily="18" charset="0"/>
                <a:cs typeface="Times New Roman" panose="02020603050405020304" pitchFamily="18" charset="0"/>
                <a:sym typeface="+mn-ea"/>
              </a:rPr>
              <a:t>5</a:t>
            </a:r>
            <a:endParaRPr lang="zh-CN" altLang="en-US" sz="2000" kern="100" dirty="0">
              <a:solidFill>
                <a:srgbClr val="000000"/>
              </a:solidFill>
              <a:latin typeface="Times New Roman" panose="02020603050405020304" pitchFamily="18" charset="0"/>
              <a:cs typeface="Times New Roman" panose="02020603050405020304" pitchFamily="18" charset="0"/>
            </a:endParaRPr>
          </a:p>
          <a:p>
            <a:pPr>
              <a:spcAft>
                <a:spcPts val="0"/>
              </a:spcAft>
            </a:pPr>
            <a:endParaRPr lang="zh-CN" altLang="zh-CN" sz="2000" kern="100" dirty="0">
              <a:solidFill>
                <a:srgbClr val="000000"/>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345834" y="1463484"/>
            <a:ext cx="4118565" cy="2017413"/>
          </a:xfrm>
          <a:prstGeom prst="rect">
            <a:avLst/>
          </a:prstGeom>
        </p:spPr>
      </p:pic>
      <p:graphicFrame>
        <p:nvGraphicFramePr>
          <p:cNvPr id="12" name="表格 11"/>
          <p:cNvGraphicFramePr>
            <a:graphicFrameLocks noGrp="1"/>
          </p:cNvGraphicFramePr>
          <p:nvPr>
            <p:extLst>
              <p:ext uri="{D42A27DB-BD31-4B8C-83A1-F6EECF244321}">
                <p14:modId xmlns:p14="http://schemas.microsoft.com/office/powerpoint/2010/main" val="1679468902"/>
              </p:ext>
            </p:extLst>
          </p:nvPr>
        </p:nvGraphicFramePr>
        <p:xfrm>
          <a:off x="1019175" y="3861048"/>
          <a:ext cx="7105650" cy="1168400"/>
        </p:xfrm>
        <a:graphic>
          <a:graphicData uri="http://schemas.openxmlformats.org/drawingml/2006/table">
            <a:tbl>
              <a:tblPr firstRow="1" firstCol="1" bandRow="1">
                <a:tableStyleId>{5C22544A-7EE6-4342-B048-85BDC9FD1C3A}</a:tableStyleId>
              </a:tblPr>
              <a:tblGrid>
                <a:gridCol w="927432"/>
                <a:gridCol w="559635"/>
                <a:gridCol w="500559"/>
                <a:gridCol w="999212"/>
                <a:gridCol w="559635"/>
                <a:gridCol w="500559"/>
                <a:gridCol w="999212"/>
                <a:gridCol w="559635"/>
                <a:gridCol w="500559"/>
                <a:gridCol w="999212"/>
              </a:tblGrid>
              <a:tr h="292100">
                <a:tc>
                  <a:txBody>
                    <a:bodyPr/>
                    <a:lstStyle/>
                    <a:p>
                      <a:r>
                        <a:rPr lang="zh-CN" sz="1000">
                          <a:effectLst/>
                        </a:rPr>
                        <a:t>孔径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000">
                          <a:effectLst/>
                        </a:rPr>
                        <a:t>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algn="ctr"/>
                      <a:r>
                        <a:rPr lang="en-US" sz="1000">
                          <a:effectLst/>
                        </a:rPr>
                        <a:t>80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algn="ctr"/>
                      <a:r>
                        <a:rPr lang="en-US" sz="1000">
                          <a:effectLst/>
                        </a:rPr>
                        <a:t>100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r>
              <a:tr h="292100">
                <a:tc>
                  <a:txBody>
                    <a:bodyPr/>
                    <a:lstStyle/>
                    <a:p>
                      <a:r>
                        <a:rPr lang="en-US" sz="1000">
                          <a:effectLst/>
                        </a:rPr>
                        <a:t>[±45]5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Lin</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21.41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28.72</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17.03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23.79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28.4%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12.75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17.60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27.6%</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27.34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r>
                        <a:rPr lang="en-US" sz="1000">
                          <a:effectLst/>
                        </a:rPr>
                        <a:t>4.8%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r>
                        <a:rPr lang="en-US" sz="1000">
                          <a:effectLst/>
                        </a:rPr>
                        <a:t>8.7%</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16.09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r>
                        <a:rPr lang="en-US" sz="1000" dirty="0">
                          <a:effectLst/>
                        </a:rPr>
                        <a:t>8.6%</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4" name="文本框 13"/>
          <p:cNvSpPr txBox="1"/>
          <p:nvPr/>
        </p:nvSpPr>
        <p:spPr>
          <a:xfrm>
            <a:off x="467544" y="5229200"/>
            <a:ext cx="7862570" cy="954107"/>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p>
          <a:p>
            <a:r>
              <a:rPr lang="en-US" altLang="zh-CN" sz="1400" dirty="0">
                <a:latin typeface="+mn-ea"/>
                <a:ea typeface="+mn-ea"/>
              </a:rPr>
              <a:t>2</a:t>
            </a:r>
            <a:r>
              <a:rPr lang="zh-CN" altLang="en-US" sz="1400" dirty="0" smtClean="0">
                <a:latin typeface="+mn-ea"/>
                <a:ea typeface="+mn-ea"/>
              </a:rPr>
              <a:t>、</a:t>
            </a:r>
            <a:r>
              <a:rPr lang="en-US" altLang="zh-CN" sz="1400" dirty="0" err="1" smtClean="0">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smtClean="0">
                <a:latin typeface="+mn-ea"/>
                <a:ea typeface="+mn-ea"/>
              </a:rPr>
              <a:t>对损伤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a:t>
            </a:r>
            <a:r>
              <a:rPr lang="zh-CN" altLang="en-US" sz="1400" dirty="0" smtClean="0">
                <a:latin typeface="+mn-ea"/>
                <a:ea typeface="+mn-ea"/>
              </a:rPr>
              <a:t>精确</a:t>
            </a:r>
            <a:endParaRPr lang="en-US" altLang="zh-CN" sz="1400" dirty="0" smtClean="0">
              <a:latin typeface="+mn-ea"/>
              <a:ea typeface="+mn-ea"/>
            </a:endParaRPr>
          </a:p>
          <a:p>
            <a:r>
              <a:rPr lang="en-US" altLang="zh-CN" sz="1400" dirty="0" smtClean="0">
                <a:latin typeface="+mn-ea"/>
                <a:ea typeface="+mn-ea"/>
              </a:rPr>
              <a:t>4</a:t>
            </a:r>
            <a:r>
              <a:rPr lang="zh-CN" altLang="en-US" sz="1400" dirty="0" smtClean="0">
                <a:latin typeface="+mn-ea"/>
                <a:ea typeface="+mn-ea"/>
              </a:rPr>
              <a:t>、位移载荷的形状和实验相差大</a:t>
            </a:r>
            <a:endParaRPr lang="zh-CN" altLang="en-US" sz="1400" dirty="0">
              <a:latin typeface="+mn-ea"/>
              <a:ea typeface="+mn-ea"/>
            </a:endParaRPr>
          </a:p>
        </p:txBody>
      </p:sp>
      <p:pic>
        <p:nvPicPr>
          <p:cNvPr id="13" name="图片 12"/>
          <p:cNvPicPr>
            <a:picLocks noChangeAspect="1"/>
          </p:cNvPicPr>
          <p:nvPr/>
        </p:nvPicPr>
        <p:blipFill>
          <a:blip r:embed="rId4"/>
          <a:stretch>
            <a:fillRect/>
          </a:stretch>
        </p:blipFill>
        <p:spPr>
          <a:xfrm>
            <a:off x="4555057" y="1446065"/>
            <a:ext cx="4487320" cy="2193801"/>
          </a:xfrm>
          <a:prstGeom prst="rect">
            <a:avLst/>
          </a:prstGeom>
        </p:spPr>
      </p:pic>
    </p:spTree>
    <p:extLst>
      <p:ext uri="{BB962C8B-B14F-4D97-AF65-F5344CB8AC3E}">
        <p14:creationId xmlns:p14="http://schemas.microsoft.com/office/powerpoint/2010/main" val="278132166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26</a:t>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87680">
                <a:tc vMerge="1">
                  <a:txBody>
                    <a:bodyPr/>
                    <a:lstStyle/>
                    <a:p>
                      <a:endParaRPr lang="zh-CN"/>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xBody>
                    <a:bodyPr/>
                    <a:lstStyle/>
                    <a:p>
                      <a:endParaRPr lang="zh-CN"/>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5"/>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932305"/>
            <a:ext cx="7501890" cy="368300"/>
          </a:xfrm>
          <a:prstGeom prst="rect">
            <a:avLst/>
          </a:prstGeom>
          <a:noFill/>
        </p:spPr>
        <p:txBody>
          <a:bodyPr wrap="square" rtlCol="0">
            <a:spAutoFit/>
          </a:bodyPr>
          <a:lstStyle/>
          <a:p>
            <a:endParaRPr lang="zh-CN" altLang="en-US"/>
          </a:p>
        </p:txBody>
      </p:sp>
      <p:sp>
        <p:nvSpPr>
          <p:cNvPr id="5" name="文本框 4"/>
          <p:cNvSpPr txBox="1"/>
          <p:nvPr/>
        </p:nvSpPr>
        <p:spPr>
          <a:xfrm>
            <a:off x="367030" y="502285"/>
            <a:ext cx="4079875" cy="1722120"/>
          </a:xfrm>
          <a:prstGeom prst="rect">
            <a:avLst/>
          </a:prstGeom>
          <a:noFill/>
        </p:spPr>
        <p:txBody>
          <a:bodyPr wrap="square" rtlCol="0">
            <a:spAutoFit/>
          </a:bodyPr>
          <a:lstStyle/>
          <a:p>
            <a:pPr marL="0" indent="0">
              <a:buFont typeface="+mj-lt"/>
              <a:buNone/>
            </a:pPr>
            <a:r>
              <a:rPr lang="en-US" altLang="zh-CN" sz="2400"/>
              <a:t>Shear Nonlinearity</a:t>
            </a:r>
            <a:r>
              <a:rPr lang="zh-CN" altLang="en-US" sz="2400"/>
              <a:t>：</a:t>
            </a:r>
          </a:p>
          <a:p>
            <a:pPr marL="0" indent="0">
              <a:buFont typeface="+mj-lt"/>
              <a:buNone/>
            </a:pPr>
            <a:endParaRPr lang="zh-CN" altLang="en-US" sz="2000"/>
          </a:p>
          <a:p>
            <a:pPr marL="342900" indent="-342900">
              <a:buFont typeface="+mj-lt"/>
              <a:buAutoNum type="arabicPeriod"/>
            </a:pPr>
            <a:endParaRPr lang="en-US" altLang="zh-CN" sz="1800"/>
          </a:p>
          <a:p>
            <a:pPr marL="342900" indent="-342900">
              <a:buFont typeface="+mj-lt"/>
              <a:buAutoNum type="arabicPeriod"/>
            </a:pPr>
            <a:endParaRPr lang="en-US" altLang="zh-CN" sz="1600"/>
          </a:p>
          <a:p>
            <a:pPr marL="342900" indent="-342900">
              <a:buFont typeface="+mj-lt"/>
              <a:buAutoNum type="arabicPeriod"/>
            </a:pPr>
            <a:endParaRPr lang="en-US" altLang="zh-CN" sz="1400"/>
          </a:p>
          <a:p>
            <a:pPr marL="342900" indent="-342900">
              <a:buFont typeface="+mj-lt"/>
              <a:buAutoNum type="arabicPeriod"/>
            </a:pPr>
            <a:endParaRPr lang="en-US" altLang="zh-CN" sz="1400"/>
          </a:p>
        </p:txBody>
      </p:sp>
      <p:pic>
        <p:nvPicPr>
          <p:cNvPr id="2" name="图片 1"/>
          <p:cNvPicPr>
            <a:picLocks noChangeAspect="1"/>
          </p:cNvPicPr>
          <p:nvPr/>
        </p:nvPicPr>
        <p:blipFill>
          <a:blip r:embed="rId3"/>
          <a:stretch>
            <a:fillRect/>
          </a:stretch>
        </p:blipFill>
        <p:spPr>
          <a:xfrm>
            <a:off x="1506220" y="5284470"/>
            <a:ext cx="2284730" cy="624840"/>
          </a:xfrm>
          <a:prstGeom prst="rect">
            <a:avLst/>
          </a:prstGeom>
        </p:spPr>
      </p:pic>
      <p:pic>
        <p:nvPicPr>
          <p:cNvPr id="3" name="图片 2"/>
          <p:cNvPicPr>
            <a:picLocks noChangeAspect="1"/>
          </p:cNvPicPr>
          <p:nvPr/>
        </p:nvPicPr>
        <p:blipFill>
          <a:blip r:embed="rId4"/>
          <a:stretch>
            <a:fillRect/>
          </a:stretch>
        </p:blipFill>
        <p:spPr>
          <a:xfrm>
            <a:off x="4885055" y="2491740"/>
            <a:ext cx="2429510" cy="1979295"/>
          </a:xfrm>
          <a:prstGeom prst="rect">
            <a:avLst/>
          </a:prstGeom>
        </p:spPr>
      </p:pic>
      <p:pic>
        <p:nvPicPr>
          <p:cNvPr id="6" name="图片 5"/>
          <p:cNvPicPr>
            <a:picLocks noChangeAspect="1"/>
          </p:cNvPicPr>
          <p:nvPr/>
        </p:nvPicPr>
        <p:blipFill>
          <a:blip r:embed="rId5"/>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p>
        </p:txBody>
      </p:sp>
      <p:pic>
        <p:nvPicPr>
          <p:cNvPr id="11" name="图片 10"/>
          <p:cNvPicPr>
            <a:picLocks noChangeAspect="1"/>
          </p:cNvPicPr>
          <p:nvPr/>
        </p:nvPicPr>
        <p:blipFill>
          <a:blip r:embed="rId6"/>
          <a:stretch>
            <a:fillRect/>
          </a:stretch>
        </p:blipFill>
        <p:spPr>
          <a:xfrm>
            <a:off x="670560" y="2325370"/>
            <a:ext cx="2861310" cy="2145665"/>
          </a:xfrm>
          <a:prstGeom prst="rect">
            <a:avLst/>
          </a:prstGeom>
        </p:spPr>
      </p:pic>
      <p:pic>
        <p:nvPicPr>
          <p:cNvPr id="12" name="图片 11"/>
          <p:cNvPicPr>
            <a:picLocks noChangeAspect="1"/>
          </p:cNvPicPr>
          <p:nvPr/>
        </p:nvPicPr>
        <p:blipFill>
          <a:blip r:embed="rId7"/>
          <a:stretch>
            <a:fillRect/>
          </a:stretch>
        </p:blipFill>
        <p:spPr>
          <a:xfrm>
            <a:off x="4648200" y="5394960"/>
            <a:ext cx="2666365" cy="514350"/>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7120" y="3279775"/>
            <a:ext cx="4156075" cy="3042920"/>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28</a:t>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pic>
        <p:nvPicPr>
          <p:cNvPr id="9" name="图片 8" descr="u-f"/>
          <p:cNvPicPr>
            <a:picLocks noChangeAspect="1"/>
          </p:cNvPicPr>
          <p:nvPr/>
        </p:nvPicPr>
        <p:blipFill>
          <a:blip r:embed="rId4"/>
          <a:stretch>
            <a:fillRect/>
          </a:stretch>
        </p:blipFill>
        <p:spPr>
          <a:xfrm>
            <a:off x="69850" y="1177290"/>
            <a:ext cx="6113780" cy="379285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29</a:t>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p>
        </p:txBody>
      </p:sp>
      <p:pic>
        <p:nvPicPr>
          <p:cNvPr id="2" name="图片 1" descr="n=3"/>
          <p:cNvPicPr>
            <a:picLocks noChangeAspect="1"/>
          </p:cNvPicPr>
          <p:nvPr/>
        </p:nvPicPr>
        <p:blipFill>
          <a:blip r:embed="rId3"/>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4"/>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5"/>
          <a:stretch>
            <a:fillRect/>
          </a:stretch>
        </p:blipFill>
        <p:spPr>
          <a:xfrm>
            <a:off x="3315335" y="4043045"/>
            <a:ext cx="1875155" cy="1670685"/>
          </a:xfrm>
          <a:prstGeom prst="rect">
            <a:avLst/>
          </a:prstGeom>
        </p:spPr>
      </p:pic>
      <p:pic>
        <p:nvPicPr>
          <p:cNvPr id="17" name="图片 16"/>
          <p:cNvPicPr/>
          <p:nvPr/>
        </p:nvPicPr>
        <p:blipFill>
          <a:blip r:embed="rId6"/>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3</a:t>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Improvement</a:t>
            </a:r>
          </a:p>
        </p:txBody>
      </p:sp>
      <p:sp>
        <p:nvSpPr>
          <p:cNvPr id="23" name="灯片编号占位符 2"/>
          <p:cNvSpPr>
            <a:spLocks noGrp="1"/>
          </p:cNvSpPr>
          <p:nvPr/>
        </p:nvSpPr>
        <p:spPr>
          <a:xfrm>
            <a:off x="8346643" y="6060758"/>
            <a:ext cx="442392"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200" kern="1200">
                <a:solidFill>
                  <a:schemeClr val="tx1"/>
                </a:solidFill>
                <a:latin typeface="+mj-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6B4C44-8256-4B19-ACAC-87BF490EACA2}" type="slidenum">
              <a:rPr lang="en-US" altLang="zh-CN" smtClean="0"/>
              <a:t>30</a:t>
            </a:fld>
            <a:endParaRPr lang="en-US" altLang="zh-CN" dirty="0"/>
          </a:p>
        </p:txBody>
      </p:sp>
      <p:sp>
        <p:nvSpPr>
          <p:cNvPr id="2" name="文本框 1"/>
          <p:cNvSpPr txBox="1"/>
          <p:nvPr/>
        </p:nvSpPr>
        <p:spPr>
          <a:xfrm>
            <a:off x="284480" y="1158875"/>
            <a:ext cx="6847840" cy="368300"/>
          </a:xfrm>
          <a:prstGeom prst="rect">
            <a:avLst/>
          </a:prstGeom>
          <a:noFill/>
        </p:spPr>
        <p:txBody>
          <a:bodyPr wrap="square" rtlCol="0">
            <a:spAutoFit/>
          </a:bodyPr>
          <a:lstStyle/>
          <a:p>
            <a:r>
              <a:rPr lang="en-US" altLang="zh-CN"/>
              <a:t> Failure mode with different Fracture energe</a:t>
            </a:r>
            <a:r>
              <a:rPr lang="en-US" i="1" kern="100" baseline="-25000" dirty="0">
                <a:solidFill>
                  <a:srgbClr val="000000"/>
                </a:solidFill>
                <a:latin typeface="Times New Roman" panose="02020603050405020304" pitchFamily="18" charset="0"/>
                <a:sym typeface="+mn-ea"/>
              </a:rPr>
              <a:t> </a:t>
            </a:r>
            <a:r>
              <a:rPr lang="zh-CN" altLang="en-US"/>
              <a:t>：</a:t>
            </a: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8" name="图片 7"/>
          <p:cNvPicPr/>
          <p:nvPr/>
        </p:nvPicPr>
        <p:blipFill>
          <a:blip r:embed="rId3"/>
          <a:stretch>
            <a:fillRect/>
          </a:stretch>
        </p:blipFill>
        <p:spPr>
          <a:xfrm>
            <a:off x="773748" y="1814195"/>
            <a:ext cx="2028825" cy="1819275"/>
          </a:xfrm>
          <a:prstGeom prst="rect">
            <a:avLst/>
          </a:prstGeom>
          <a:noFill/>
          <a:ln w="9525">
            <a:noFill/>
          </a:ln>
        </p:spPr>
      </p:pic>
      <p:pic>
        <p:nvPicPr>
          <p:cNvPr id="12" name="图片 11"/>
          <p:cNvPicPr/>
          <p:nvPr/>
        </p:nvPicPr>
        <p:blipFill>
          <a:blip r:embed="rId4"/>
          <a:stretch>
            <a:fillRect/>
          </a:stretch>
        </p:blipFill>
        <p:spPr>
          <a:xfrm>
            <a:off x="3558223" y="1814195"/>
            <a:ext cx="2066925" cy="1819275"/>
          </a:xfrm>
          <a:prstGeom prst="rect">
            <a:avLst/>
          </a:prstGeom>
          <a:noFill/>
          <a:ln w="9525">
            <a:noFill/>
          </a:ln>
        </p:spPr>
      </p:pic>
      <p:pic>
        <p:nvPicPr>
          <p:cNvPr id="15" name="图片 14"/>
          <p:cNvPicPr/>
          <p:nvPr/>
        </p:nvPicPr>
        <p:blipFill>
          <a:blip r:embed="rId5"/>
          <a:stretch>
            <a:fillRect/>
          </a:stretch>
        </p:blipFill>
        <p:spPr>
          <a:xfrm>
            <a:off x="6585585" y="1814195"/>
            <a:ext cx="2378710" cy="2028825"/>
          </a:xfrm>
          <a:prstGeom prst="rect">
            <a:avLst/>
          </a:prstGeom>
        </p:spPr>
      </p:pic>
      <p:pic>
        <p:nvPicPr>
          <p:cNvPr id="21" name="图片 20"/>
          <p:cNvPicPr/>
          <p:nvPr/>
        </p:nvPicPr>
        <p:blipFill>
          <a:blip r:embed="rId6"/>
          <a:stretch>
            <a:fillRect/>
          </a:stretch>
        </p:blipFill>
        <p:spPr>
          <a:xfrm>
            <a:off x="5160645" y="4797108"/>
            <a:ext cx="4000500" cy="723900"/>
          </a:xfrm>
          <a:prstGeom prst="rect">
            <a:avLst/>
          </a:prstGeom>
          <a:noFill/>
          <a:ln w="9525">
            <a:noFill/>
          </a:ln>
        </p:spPr>
      </p:pic>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30" name="文本框 29"/>
          <p:cNvSpPr txBox="1"/>
          <p:nvPr/>
        </p:nvSpPr>
        <p:spPr>
          <a:xfrm>
            <a:off x="284480" y="4222115"/>
            <a:ext cx="3684270" cy="368300"/>
          </a:xfrm>
          <a:prstGeom prst="rect">
            <a:avLst/>
          </a:prstGeom>
          <a:noFill/>
        </p:spPr>
        <p:txBody>
          <a:bodyPr wrap="square" rtlCol="0">
            <a:spAutoFit/>
          </a:bodyPr>
          <a:lstStyle/>
          <a:p>
            <a:r>
              <a:rPr lang="en-US" altLang="zh-CN"/>
              <a:t>Refer to other papers:</a:t>
            </a:r>
          </a:p>
        </p:txBody>
      </p:sp>
      <p:sp>
        <p:nvSpPr>
          <p:cNvPr id="32" name="文本框 31"/>
          <p:cNvSpPr txBox="1"/>
          <p:nvPr/>
        </p:nvSpPr>
        <p:spPr>
          <a:xfrm>
            <a:off x="519430" y="3531870"/>
            <a:ext cx="8408670" cy="368300"/>
          </a:xfrm>
          <a:prstGeom prst="rect">
            <a:avLst/>
          </a:prstGeom>
          <a:noFill/>
        </p:spPr>
        <p:txBody>
          <a:bodyPr wrap="square" rtlCol="0">
            <a:spAutoFit/>
          </a:bodyPr>
          <a:lstStyle/>
          <a:p>
            <a:r>
              <a:rPr lang="en-US" altLang="zh-CN"/>
              <a:t>             </a:t>
            </a:r>
            <a:r>
              <a:rPr lang="en-US" altLang="zh-CN" sz="1200"/>
              <a:t> Gm = 5                                                     Gm = 0.5</a:t>
            </a:r>
          </a:p>
        </p:txBody>
      </p:sp>
      <p:sp>
        <p:nvSpPr>
          <p:cNvPr id="33" name="文本框 32"/>
          <p:cNvSpPr txBox="1"/>
          <p:nvPr/>
        </p:nvSpPr>
        <p:spPr>
          <a:xfrm>
            <a:off x="519430" y="5529898"/>
            <a:ext cx="5080000" cy="414020"/>
          </a:xfrm>
          <a:prstGeom prst="rect">
            <a:avLst/>
          </a:prstGeom>
          <a:noFill/>
          <a:ln w="9525">
            <a:noFill/>
          </a:ln>
        </p:spPr>
        <p:txBody>
          <a:bodyPr>
            <a:spAutoFit/>
          </a:bodyPr>
          <a:lstStyle/>
          <a:p>
            <a:pPr marL="0" indent="0"/>
            <a:r>
              <a:rPr lang="en-US" altLang="zh-CN" sz="1050" b="1">
                <a:latin typeface="宋体" panose="02010600030101010101" pitchFamily="2" charset="-122"/>
                <a:ea typeface="宋体" panose="02010600030101010101" pitchFamily="2" charset="-122"/>
                <a:cs typeface="宋体" panose="02010600030101010101" pitchFamily="2" charset="-122"/>
              </a:rPr>
              <a:t>A continuum damage model for composite laminates: Part II – </a:t>
            </a:r>
            <a:r>
              <a:rPr lang="en-US" altLang="zh-CN" sz="1050" b="1">
                <a:latin typeface="Calibri" panose="020F0502020204030204" charset="0"/>
                <a:cs typeface="Calibri" panose="020F0502020204030204" charset="0"/>
              </a:rPr>
              <a:t>Computational implementation and validation</a:t>
            </a:r>
            <a:endParaRPr lang="zh-CN" altLang="en-US"/>
          </a:p>
        </p:txBody>
      </p:sp>
      <p:pic>
        <p:nvPicPr>
          <p:cNvPr id="34" name="图片 33"/>
          <p:cNvPicPr/>
          <p:nvPr/>
        </p:nvPicPr>
        <p:blipFill>
          <a:blip r:embed="rId7"/>
          <a:stretch>
            <a:fillRect/>
          </a:stretch>
        </p:blipFill>
        <p:spPr>
          <a:xfrm>
            <a:off x="285115" y="4590098"/>
            <a:ext cx="4533900" cy="857250"/>
          </a:xfrm>
          <a:prstGeom prst="rect">
            <a:avLst/>
          </a:prstGeom>
          <a:noFill/>
          <a:ln w="9525">
            <a:noFill/>
          </a:ln>
        </p:spPr>
      </p:pic>
      <p:sp>
        <p:nvSpPr>
          <p:cNvPr id="35" name="文本框 34"/>
          <p:cNvSpPr txBox="1"/>
          <p:nvPr/>
        </p:nvSpPr>
        <p:spPr>
          <a:xfrm>
            <a:off x="5455920" y="5262563"/>
            <a:ext cx="5080000" cy="575945"/>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en-US" altLang="zh-CN" sz="1050" b="1">
              <a:latin typeface="Calibri" panose="020F0502020204030204" charset="0"/>
              <a:cs typeface="Calibri" panose="020F0502020204030204" charset="0"/>
            </a:endParaRPr>
          </a:p>
          <a:p>
            <a:pPr marL="0" indent="0"/>
            <a:r>
              <a:rPr lang="en-US" altLang="zh-CN" sz="1050" b="1">
                <a:latin typeface="Calibri" panose="020F0502020204030204" charset="0"/>
                <a:cs typeface="Calibri" panose="020F0502020204030204" charset="0"/>
              </a:rPr>
              <a:t>Laminate damage model for composite structures</a:t>
            </a:r>
            <a:endParaRPr lang="zh-CN" alt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430" y="363855"/>
            <a:ext cx="585152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Compare with Ply-Discount method</a:t>
            </a:r>
            <a:r>
              <a:rPr lang="zh-CN" altLang="en-US" sz="2400" dirty="0" smtClean="0">
                <a:latin typeface="Times New Roman" panose="02020603050405020304" pitchFamily="18" charset="0"/>
                <a:cs typeface="Times New Roman" panose="02020603050405020304" pitchFamily="18" charset="0"/>
              </a:rPr>
              <a:t>：</a:t>
            </a:r>
          </a:p>
        </p:txBody>
      </p:sp>
      <p:pic>
        <p:nvPicPr>
          <p:cNvPr id="4" name="图片 3"/>
          <p:cNvPicPr>
            <a:picLocks noChangeAspect="1"/>
          </p:cNvPicPr>
          <p:nvPr/>
        </p:nvPicPr>
        <p:blipFill>
          <a:blip r:embed="rId3"/>
          <a:stretch>
            <a:fillRect/>
          </a:stretch>
        </p:blipFill>
        <p:spPr>
          <a:xfrm>
            <a:off x="2910205" y="1242060"/>
            <a:ext cx="2252980" cy="1843405"/>
          </a:xfrm>
          <a:prstGeom prst="rect">
            <a:avLst/>
          </a:prstGeom>
        </p:spPr>
      </p:pic>
      <p:pic>
        <p:nvPicPr>
          <p:cNvPr id="398" name="图片 398" descr="E:\Chen\work of PHD\Experiment\Strength\simulation results\80-convention shell-hashin\0\纤维失效.png"/>
          <p:cNvPicPr/>
          <p:nvPr/>
        </p:nvPicPr>
        <p:blipFill>
          <a:blip r:embed="rId4">
            <a:extLst>
              <a:ext uri="{28A0092B-C50C-407E-A947-70E740481C1C}">
                <a14:useLocalDpi xmlns:a14="http://schemas.microsoft.com/office/drawing/2010/main" val="0"/>
              </a:ext>
            </a:extLst>
          </a:blip>
          <a:srcRect/>
          <a:stretch>
            <a:fillRect/>
          </a:stretch>
        </p:blipFill>
        <p:spPr bwMode="auto">
          <a:xfrm>
            <a:off x="52705" y="1242060"/>
            <a:ext cx="2834005" cy="1863725"/>
          </a:xfrm>
          <a:prstGeom prst="rect">
            <a:avLst/>
          </a:prstGeom>
          <a:noFill/>
          <a:ln>
            <a:noFill/>
          </a:ln>
        </p:spPr>
      </p:pic>
      <p:pic>
        <p:nvPicPr>
          <p:cNvPr id="399" name="图片 399" descr="E:\Chen\work of PHD\Experiment\Strength\simulation results\80-convention shell-hashin\0-90\0层纤维失效.png"/>
          <p:cNvPicPr/>
          <p:nvPr/>
        </p:nvPicPr>
        <p:blipFill>
          <a:blip r:embed="rId5">
            <a:extLst>
              <a:ext uri="{28A0092B-C50C-407E-A947-70E740481C1C}">
                <a14:useLocalDpi xmlns:a14="http://schemas.microsoft.com/office/drawing/2010/main" val="0"/>
              </a:ext>
            </a:extLst>
          </a:blip>
          <a:srcRect/>
          <a:stretch>
            <a:fillRect/>
          </a:stretch>
        </p:blipFill>
        <p:spPr bwMode="auto">
          <a:xfrm>
            <a:off x="305435" y="4918393"/>
            <a:ext cx="2327910" cy="1538605"/>
          </a:xfrm>
          <a:prstGeom prst="rect">
            <a:avLst/>
          </a:prstGeom>
          <a:noFill/>
          <a:ln>
            <a:noFill/>
          </a:ln>
        </p:spPr>
      </p:pic>
      <p:pic>
        <p:nvPicPr>
          <p:cNvPr id="400" name="图片 400" descr="E:\Chen\work of PHD\Experiment\Strength\simulation results\80-convention shell-hashin\0-90\90层基体失效.png"/>
          <p:cNvPicPr/>
          <p:nvPr/>
        </p:nvPicPr>
        <p:blipFill>
          <a:blip r:embed="rId6">
            <a:extLst>
              <a:ext uri="{28A0092B-C50C-407E-A947-70E740481C1C}">
                <a14:useLocalDpi xmlns:a14="http://schemas.microsoft.com/office/drawing/2010/main" val="0"/>
              </a:ext>
            </a:extLst>
          </a:blip>
          <a:srcRect/>
          <a:stretch>
            <a:fillRect/>
          </a:stretch>
        </p:blipFill>
        <p:spPr bwMode="auto">
          <a:xfrm>
            <a:off x="2633028" y="4918393"/>
            <a:ext cx="2292985" cy="1538605"/>
          </a:xfrm>
          <a:prstGeom prst="rect">
            <a:avLst/>
          </a:prstGeom>
          <a:noFill/>
          <a:ln>
            <a:noFill/>
          </a:ln>
        </p:spPr>
      </p:pic>
      <p:pic>
        <p:nvPicPr>
          <p:cNvPr id="401" name="图片 401" descr="E:\Chen\work of PHD\Experiment\Strength\simulation results\60-convention shell-hashin\45\45层基体失效.png"/>
          <p:cNvPicPr/>
          <p:nvPr/>
        </p:nvPicPr>
        <p:blipFill>
          <a:blip r:embed="rId7">
            <a:extLst>
              <a:ext uri="{28A0092B-C50C-407E-A947-70E740481C1C}">
                <a14:useLocalDpi xmlns:a14="http://schemas.microsoft.com/office/drawing/2010/main" val="0"/>
              </a:ext>
            </a:extLst>
          </a:blip>
          <a:srcRect/>
          <a:stretch>
            <a:fillRect/>
          </a:stretch>
        </p:blipFill>
        <p:spPr bwMode="auto">
          <a:xfrm>
            <a:off x="202565" y="3337243"/>
            <a:ext cx="2266950" cy="1505585"/>
          </a:xfrm>
          <a:prstGeom prst="rect">
            <a:avLst/>
          </a:prstGeom>
          <a:noFill/>
          <a:ln>
            <a:noFill/>
          </a:ln>
        </p:spPr>
      </p:pic>
      <p:pic>
        <p:nvPicPr>
          <p:cNvPr id="402" name="图片 402" descr="E:\Chen\work of PHD\Experiment\Strength\simulation results\60-convention shell-hashin\45\45层纤维失效.png"/>
          <p:cNvPicPr/>
          <p:nvPr/>
        </p:nvPicPr>
        <p:blipFill>
          <a:blip r:embed="rId8">
            <a:extLst>
              <a:ext uri="{28A0092B-C50C-407E-A947-70E740481C1C}">
                <a14:useLocalDpi xmlns:a14="http://schemas.microsoft.com/office/drawing/2010/main" val="0"/>
              </a:ext>
            </a:extLst>
          </a:blip>
          <a:srcRect/>
          <a:stretch>
            <a:fillRect/>
          </a:stretch>
        </p:blipFill>
        <p:spPr bwMode="auto">
          <a:xfrm>
            <a:off x="2469198" y="3337243"/>
            <a:ext cx="2248535" cy="1503045"/>
          </a:xfrm>
          <a:prstGeom prst="rect">
            <a:avLst/>
          </a:prstGeom>
          <a:noFill/>
          <a:ln>
            <a:noFill/>
          </a:ln>
        </p:spPr>
      </p:pic>
      <p:sp>
        <p:nvSpPr>
          <p:cNvPr id="7" name="文本框 6"/>
          <p:cNvSpPr txBox="1"/>
          <p:nvPr/>
        </p:nvSpPr>
        <p:spPr>
          <a:xfrm>
            <a:off x="202565" y="1990090"/>
            <a:ext cx="5636895" cy="368300"/>
          </a:xfrm>
          <a:prstGeom prst="rect">
            <a:avLst/>
          </a:prstGeom>
          <a:noFill/>
        </p:spPr>
        <p:txBody>
          <a:bodyPr wrap="square" rtlCol="0" anchor="t">
            <a:spAutoFit/>
          </a:bodyPr>
          <a:lstStyle/>
          <a:p>
            <a:r>
              <a:rPr lang="zh-CN" altLang="en-US"/>
              <a:t>图3.4 [0]10铺层Ф80mm开口层合板纤维失效模式</a:t>
            </a:r>
          </a:p>
        </p:txBody>
      </p:sp>
      <p:sp>
        <p:nvSpPr>
          <p:cNvPr id="10" name="文本框 9"/>
          <p:cNvSpPr txBox="1"/>
          <p:nvPr/>
        </p:nvSpPr>
        <p:spPr>
          <a:xfrm>
            <a:off x="718820" y="5226685"/>
            <a:ext cx="2540000" cy="922020"/>
          </a:xfrm>
          <a:prstGeom prst="rect">
            <a:avLst/>
          </a:prstGeom>
          <a:noFill/>
        </p:spPr>
        <p:txBody>
          <a:bodyPr wrap="square" rtlCol="0" anchor="t">
            <a:spAutoFit/>
          </a:bodyPr>
          <a:lstStyle/>
          <a:p>
            <a:r>
              <a:rPr lang="zh-CN" altLang="en-US"/>
              <a:t>图3.5 [0/90]5铺层Ф80mm开口层合板失效模式</a:t>
            </a:r>
          </a:p>
        </p:txBody>
      </p:sp>
      <p:sp>
        <p:nvSpPr>
          <p:cNvPr id="11" name="文本框 10"/>
          <p:cNvSpPr txBox="1"/>
          <p:nvPr/>
        </p:nvSpPr>
        <p:spPr>
          <a:xfrm>
            <a:off x="1750695" y="3713480"/>
            <a:ext cx="2540000" cy="922020"/>
          </a:xfrm>
          <a:prstGeom prst="rect">
            <a:avLst/>
          </a:prstGeom>
          <a:noFill/>
        </p:spPr>
        <p:txBody>
          <a:bodyPr wrap="square" rtlCol="0" anchor="t">
            <a:spAutoFit/>
          </a:bodyPr>
          <a:lstStyle/>
          <a:p>
            <a:r>
              <a:rPr lang="zh-CN" altLang="en-US"/>
              <a:t>图3.6 [±45]5铺层Ф60mm开口层合板失效模式</a:t>
            </a:r>
          </a:p>
        </p:txBody>
      </p:sp>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51070" y="4918710"/>
            <a:ext cx="2451735" cy="1795780"/>
          </a:xfrm>
          <a:prstGeom prst="rect">
            <a:avLst/>
          </a:prstGeom>
        </p:spPr>
      </p:pic>
      <p:pic>
        <p:nvPicPr>
          <p:cNvPr id="16" name="图片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27545" y="4840605"/>
            <a:ext cx="2430145" cy="1779905"/>
          </a:xfrm>
          <a:prstGeom prst="rect">
            <a:avLst/>
          </a:prstGeom>
        </p:spPr>
      </p:pic>
      <p:graphicFrame>
        <p:nvGraphicFramePr>
          <p:cNvPr id="17" name="表格 16"/>
          <p:cNvGraphicFramePr>
            <a:graphicFrameLocks noGrp="1"/>
          </p:cNvGraphicFramePr>
          <p:nvPr/>
        </p:nvGraphicFramePr>
        <p:xfrm>
          <a:off x="5068570" y="1724660"/>
          <a:ext cx="5588635" cy="2194560"/>
        </p:xfrm>
        <a:graphic>
          <a:graphicData uri="http://schemas.openxmlformats.org/drawingml/2006/table">
            <a:tbl>
              <a:tblPr firstRow="1" firstCol="1" bandRow="1">
                <a:tableStyleId>{5C22544A-7EE6-4342-B048-85BDC9FD1C3A}</a:tableStyleId>
              </a:tblPr>
              <a:tblGrid>
                <a:gridCol w="863600"/>
                <a:gridCol w="511175"/>
                <a:gridCol w="398780"/>
                <a:gridCol w="569595"/>
                <a:gridCol w="569595"/>
                <a:gridCol w="455295"/>
                <a:gridCol w="626110"/>
                <a:gridCol w="513080"/>
                <a:gridCol w="506730"/>
                <a:gridCol w="574675"/>
              </a:tblGrid>
              <a:tr h="199390">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283845">
                <a:tc v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xBody>
                    <a:bodyPr/>
                    <a:lstStyle/>
                    <a:p>
                      <a:endParaRPr lang="zh-CN"/>
                    </a:p>
                  </a:txBody>
                  <a:tcPr/>
                </a:tc>
                <a:tc hMerge="1">
                  <a:txBody>
                    <a:bodyPr/>
                    <a:lstStyle/>
                    <a:p>
                      <a:endParaRPr lang="zh-CN"/>
                    </a:p>
                  </a:txBody>
                  <a:tcPr/>
                </a:tc>
              </a:tr>
              <a:tr h="614045">
                <a:tc vMerge="1">
                  <a:txBody>
                    <a:bodyPr/>
                    <a:lstStyle/>
                    <a:p>
                      <a:endParaRPr lang="zh-CN"/>
                    </a:p>
                  </a:txBody>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5163185" y="4064000"/>
            <a:ext cx="860425" cy="58356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9" name="矩形 18"/>
          <p:cNvSpPr/>
          <p:nvPr/>
        </p:nvSpPr>
        <p:spPr>
          <a:xfrm>
            <a:off x="8433435" y="4064000"/>
            <a:ext cx="916940" cy="58356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12290" name="Text Box 2"/>
          <p:cNvSpPr txBox="1">
            <a:spLocks noChangeArrowheads="1"/>
          </p:cNvSpPr>
          <p:nvPr/>
        </p:nvSpPr>
        <p:spPr bwMode="auto">
          <a:xfrm>
            <a:off x="611505" y="129540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2800" b="1" smtClean="0">
                <a:solidFill>
                  <a:srgbClr val="000000"/>
                </a:solidFill>
              </a:rPr>
              <a:t>cohesive element </a:t>
            </a:r>
          </a:p>
        </p:txBody>
      </p:sp>
      <p:sp>
        <p:nvSpPr>
          <p:cNvPr id="12291" name="Text Box 3"/>
          <p:cNvSpPr txBox="1">
            <a:spLocks noChangeArrowheads="1"/>
          </p:cNvSpPr>
          <p:nvPr/>
        </p:nvSpPr>
        <p:spPr bwMode="auto">
          <a:xfrm>
            <a:off x="611188" y="1987550"/>
            <a:ext cx="8281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mtClean="0">
                <a:solidFill>
                  <a:srgbClr val="000000"/>
                </a:solidFill>
              </a:rPr>
              <a:t>Cohesive behavior is useful in modeling adhesives, bonded interfaces, and gaskets.(粘合剂、连接面、垫片)</a:t>
            </a:r>
          </a:p>
          <a:p>
            <a:pPr eaLnBrk="1" hangingPunct="1">
              <a:buFont typeface="Arial" panose="020B0604020202020204" pitchFamily="34" charset="0"/>
              <a:buNone/>
            </a:pPr>
            <a:r>
              <a:rPr lang="zh-CN" altLang="en-US" smtClean="0">
                <a:solidFill>
                  <a:srgbClr val="000000"/>
                </a:solidFill>
              </a:rPr>
              <a:t>   • Models separation between two initially bonded surfaces</a:t>
            </a:r>
          </a:p>
          <a:p>
            <a:pPr eaLnBrk="1" hangingPunct="1">
              <a:buFont typeface="Arial" panose="020B0604020202020204" pitchFamily="34" charset="0"/>
              <a:buNone/>
            </a:pPr>
            <a:r>
              <a:rPr lang="zh-CN" altLang="en-US" smtClean="0">
                <a:solidFill>
                  <a:srgbClr val="000000"/>
                </a:solidFill>
              </a:rPr>
              <a:t>   • Progressive failure of adhesives</a:t>
            </a:r>
          </a:p>
          <a:p>
            <a:pPr eaLnBrk="1" hangingPunct="1">
              <a:buFont typeface="Arial" panose="020B0604020202020204" pitchFamily="34" charset="0"/>
              <a:buNone/>
            </a:pPr>
            <a:r>
              <a:rPr lang="zh-CN" altLang="en-US" smtClean="0">
                <a:solidFill>
                  <a:srgbClr val="000000"/>
                </a:solidFill>
              </a:rPr>
              <a:t>   • </a:t>
            </a:r>
            <a:r>
              <a:rPr lang="zh-CN" altLang="en-US" smtClean="0">
                <a:solidFill>
                  <a:srgbClr val="333399"/>
                </a:solidFill>
              </a:rPr>
              <a:t>Delamination in composites</a:t>
            </a:r>
          </a:p>
          <a:p>
            <a:pPr eaLnBrk="1" hangingPunct="1">
              <a:buFont typeface="Arial" panose="020B0604020202020204" pitchFamily="34" charset="0"/>
              <a:buNone/>
            </a:pP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Cohesive elements in Abaqus primarily address two classes of problems:</a:t>
            </a:r>
          </a:p>
          <a:p>
            <a:pPr eaLnBrk="1" hangingPunct="1">
              <a:buFont typeface="Arial" panose="020B0604020202020204" pitchFamily="34" charset="0"/>
              <a:buNone/>
            </a:pPr>
            <a:r>
              <a:rPr lang="zh-CN" altLang="en-US" smtClean="0">
                <a:solidFill>
                  <a:srgbClr val="000000"/>
                </a:solidFill>
              </a:rPr>
              <a:t>• Adhesive joints</a:t>
            </a:r>
          </a:p>
          <a:p>
            <a:pPr eaLnBrk="1" hangingPunct="1">
              <a:buFont typeface="Arial" panose="020B0604020202020204" pitchFamily="34" charset="0"/>
              <a:buNone/>
            </a:pPr>
            <a:r>
              <a:rPr lang="zh-CN" altLang="en-US" smtClean="0">
                <a:solidFill>
                  <a:srgbClr val="000000"/>
                </a:solidFill>
              </a:rPr>
              <a:t>        Adhesive layer with finite thickness</a:t>
            </a:r>
          </a:p>
          <a:p>
            <a:pPr eaLnBrk="1" hangingPunct="1">
              <a:buFont typeface="Arial" panose="020B0604020202020204" pitchFamily="34" charset="0"/>
              <a:buNone/>
            </a:pPr>
            <a:r>
              <a:rPr lang="zh-CN" altLang="en-US" smtClean="0">
                <a:solidFill>
                  <a:srgbClr val="000000"/>
                </a:solidFill>
              </a:rPr>
              <a:t>        Typically the bulk material properties are known</a:t>
            </a:r>
          </a:p>
          <a:p>
            <a:pPr eaLnBrk="1" hangingPunct="1">
              <a:buFont typeface="Arial" panose="020B0604020202020204" pitchFamily="34" charset="0"/>
              <a:buNone/>
            </a:pPr>
            <a:r>
              <a:rPr lang="zh-CN" altLang="en-US" smtClean="0">
                <a:solidFill>
                  <a:srgbClr val="000000"/>
                </a:solidFill>
              </a:rPr>
              <a:t>•</a:t>
            </a:r>
            <a:r>
              <a:rPr lang="zh-CN" altLang="en-US" smtClean="0">
                <a:solidFill>
                  <a:srgbClr val="333399"/>
                </a:solidFill>
              </a:rPr>
              <a:t> Delamination</a:t>
            </a:r>
          </a:p>
          <a:p>
            <a:pPr eaLnBrk="1" hangingPunct="1">
              <a:buFont typeface="Arial" panose="020B0604020202020204" pitchFamily="34" charset="0"/>
              <a:buNone/>
            </a:pPr>
            <a:r>
              <a:rPr lang="zh-CN" altLang="en-US" smtClean="0">
                <a:solidFill>
                  <a:srgbClr val="000000"/>
                </a:solidFill>
              </a:rPr>
              <a:t>        Adhesive layer of “</a:t>
            </a:r>
            <a:r>
              <a:rPr lang="zh-CN" altLang="en-US" smtClean="0">
                <a:solidFill>
                  <a:srgbClr val="333399"/>
                </a:solidFill>
              </a:rPr>
              <a:t>zero” thickness</a:t>
            </a:r>
          </a:p>
          <a:p>
            <a:pPr eaLnBrk="1" hangingPunct="1">
              <a:buFont typeface="Arial" panose="020B0604020202020204" pitchFamily="34" charset="0"/>
              <a:buNone/>
            </a:pPr>
            <a:r>
              <a:rPr lang="zh-CN" altLang="en-US" smtClean="0">
                <a:solidFill>
                  <a:srgbClr val="000000"/>
                </a:solidFill>
              </a:rPr>
              <a:t>        Typically the bulk material properties are not known</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329" r:id="rId4" imgW="2540000" imgH="1143000" progId="Equation.KSEE3">
                  <p:embed/>
                </p:oleObj>
              </mc:Choice>
              <mc:Fallback>
                <p:oleObj r:id="rId4" imgW="2540000" imgH="1143000" progId="Equation.KSEE3">
                  <p:embed/>
                  <p:pic>
                    <p:nvPicPr>
                      <p:cNvPr id="0" name="图片 1024"/>
                      <p:cNvPicPr/>
                      <p:nvPr/>
                    </p:nvPicPr>
                    <p:blipFill>
                      <a:blip r:embed="rId5"/>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330" r:id="rId6" imgW="3035300" imgH="1371600" progId="Equation.KSEE3">
                  <p:embed/>
                </p:oleObj>
              </mc:Choice>
              <mc:Fallback>
                <p:oleObj r:id="rId6" imgW="3035300" imgH="1371600" progId="Equation.KSEE3">
                  <p:embed/>
                  <p:pic>
                    <p:nvPicPr>
                      <p:cNvPr id="0" name="图片 1025"/>
                      <p:cNvPicPr/>
                      <p:nvPr/>
                    </p:nvPicPr>
                    <p:blipFill>
                      <a:blip r:embed="rId7"/>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331" r:id="rId8" imgW="1841500" imgH="393700" progId="Equation.KSEE3">
                  <p:embed/>
                </p:oleObj>
              </mc:Choice>
              <mc:Fallback>
                <p:oleObj r:id="rId8" imgW="1841500" imgH="393700" progId="Equation.KSEE3">
                  <p:embed/>
                  <p:pic>
                    <p:nvPicPr>
                      <p:cNvPr id="0" name="图片 2048"/>
                      <p:cNvPicPr/>
                      <p:nvPr/>
                    </p:nvPicPr>
                    <p:blipFill>
                      <a:blip r:embed="rId9"/>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p>
        </p:txBody>
      </p:sp>
      <p:pic>
        <p:nvPicPr>
          <p:cNvPr id="8" name="图片 7"/>
          <p:cNvPicPr>
            <a:picLocks noChangeAspect="1"/>
          </p:cNvPicPr>
          <p:nvPr/>
        </p:nvPicPr>
        <p:blipFill>
          <a:blip r:embed="rId10"/>
          <a:stretch>
            <a:fillRect/>
          </a:stretch>
        </p:blipFill>
        <p:spPr>
          <a:xfrm>
            <a:off x="2054225" y="5297170"/>
            <a:ext cx="4652645" cy="647065"/>
          </a:xfrm>
          <a:prstGeom prst="rect">
            <a:avLst/>
          </a:prstGeom>
        </p:spPr>
      </p:pic>
      <p:pic>
        <p:nvPicPr>
          <p:cNvPr id="10" name="图片 9"/>
          <p:cNvPicPr>
            <a:picLocks noChangeAspect="1"/>
          </p:cNvPicPr>
          <p:nvPr/>
        </p:nvPicPr>
        <p:blipFill>
          <a:blip r:embed="rId11"/>
          <a:stretch>
            <a:fillRect/>
          </a:stretch>
        </p:blipFill>
        <p:spPr>
          <a:xfrm>
            <a:off x="2827655" y="6041390"/>
            <a:ext cx="712470" cy="268605"/>
          </a:xfrm>
          <a:prstGeom prst="rect">
            <a:avLst/>
          </a:prstGeom>
        </p:spPr>
      </p:pic>
      <p:pic>
        <p:nvPicPr>
          <p:cNvPr id="12" name="图片 11"/>
          <p:cNvPicPr>
            <a:picLocks noChangeAspect="1"/>
          </p:cNvPicPr>
          <p:nvPr/>
        </p:nvPicPr>
        <p:blipFill>
          <a:blip r:embed="rId12"/>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5</a:t>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3"/>
          <a:stretch>
            <a:fillRect/>
          </a:stretch>
        </p:blipFill>
        <p:spPr>
          <a:xfrm>
            <a:off x="357159" y="2021821"/>
            <a:ext cx="3474506" cy="3206367"/>
          </a:xfrm>
          <a:prstGeom prst="rect">
            <a:avLst/>
          </a:prstGeom>
        </p:spPr>
      </p:pic>
      <p:pic>
        <p:nvPicPr>
          <p:cNvPr id="45" name="图片 11"/>
          <p:cNvPicPr>
            <a:picLocks noChangeAspect="1"/>
          </p:cNvPicPr>
          <p:nvPr/>
        </p:nvPicPr>
        <p:blipFill>
          <a:blip r:embed="rId4"/>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5"/>
          <a:stretch>
            <a:fillRect/>
          </a:stretch>
        </p:blipFill>
        <p:spPr>
          <a:xfrm>
            <a:off x="4649534" y="3606443"/>
            <a:ext cx="1696720" cy="878205"/>
          </a:xfrm>
          <a:prstGeom prst="rect">
            <a:avLst/>
          </a:prstGeom>
        </p:spPr>
      </p:pic>
      <p:pic>
        <p:nvPicPr>
          <p:cNvPr id="48" name="图片 47"/>
          <p:cNvPicPr>
            <a:picLocks noChangeAspect="1"/>
          </p:cNvPicPr>
          <p:nvPr/>
        </p:nvPicPr>
        <p:blipFill>
          <a:blip r:embed="rId6"/>
          <a:stretch>
            <a:fillRect/>
          </a:stretch>
        </p:blipFill>
        <p:spPr>
          <a:xfrm>
            <a:off x="6655276" y="3570372"/>
            <a:ext cx="930275" cy="494665"/>
          </a:xfrm>
          <a:prstGeom prst="rect">
            <a:avLst/>
          </a:prstGeom>
        </p:spPr>
      </p:pic>
      <p:pic>
        <p:nvPicPr>
          <p:cNvPr id="49" name="图片 48"/>
          <p:cNvPicPr>
            <a:picLocks noChangeAspect="1"/>
          </p:cNvPicPr>
          <p:nvPr/>
        </p:nvPicPr>
        <p:blipFill>
          <a:blip r:embed="rId7"/>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53" name="图片 52"/>
          <p:cNvPicPr>
            <a:picLocks noChangeAspect="1"/>
          </p:cNvPicPr>
          <p:nvPr/>
        </p:nvPicPr>
        <p:blipFill>
          <a:blip r:embed="rId8"/>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353" r:id="rId4" imgW="1905000" imgH="457200" progId="Equation.KSEE3">
                  <p:embed/>
                </p:oleObj>
              </mc:Choice>
              <mc:Fallback>
                <p:oleObj r:id="rId4" imgW="1905000" imgH="457200" progId="Equation.KSEE3">
                  <p:embed/>
                  <p:pic>
                    <p:nvPicPr>
                      <p:cNvPr id="0" name="图片 1024"/>
                      <p:cNvPicPr/>
                      <p:nvPr/>
                    </p:nvPicPr>
                    <p:blipFill>
                      <a:blip r:embed="rId5"/>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354" r:id="rId6" imgW="2908300" imgH="939800" progId="Equation.KSEE3">
                  <p:embed/>
                </p:oleObj>
              </mc:Choice>
              <mc:Fallback>
                <p:oleObj r:id="rId6" imgW="2908300" imgH="939800" progId="Equation.KSEE3">
                  <p:embed/>
                  <p:pic>
                    <p:nvPicPr>
                      <p:cNvPr id="0" name="图片 1024"/>
                      <p:cNvPicPr/>
                      <p:nvPr/>
                    </p:nvPicPr>
                    <p:blipFill>
                      <a:blip r:embed="rId7"/>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355" r:id="rId8" imgW="2311400" imgH="889000" progId="Equation.KSEE3">
                  <p:embed/>
                </p:oleObj>
              </mc:Choice>
              <mc:Fallback>
                <p:oleObj r:id="rId8" imgW="2311400" imgH="889000" progId="Equation.KSEE3">
                  <p:embed/>
                  <p:pic>
                    <p:nvPicPr>
                      <p:cNvPr id="0" name="图片 2048"/>
                      <p:cNvPicPr/>
                      <p:nvPr/>
                    </p:nvPicPr>
                    <p:blipFill>
                      <a:blip r:embed="rId9"/>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10"/>
          <a:stretch>
            <a:fillRect/>
          </a:stretch>
        </p:blipFill>
        <p:spPr>
          <a:xfrm>
            <a:off x="110490" y="5033010"/>
            <a:ext cx="4537075" cy="1567815"/>
          </a:xfrm>
          <a:prstGeom prst="rect">
            <a:avLst/>
          </a:prstGeom>
        </p:spPr>
      </p:pic>
      <p:pic>
        <p:nvPicPr>
          <p:cNvPr id="43" name="图片 42"/>
          <p:cNvPicPr>
            <a:picLocks noChangeAspect="1"/>
          </p:cNvPicPr>
          <p:nvPr/>
        </p:nvPicPr>
        <p:blipFill>
          <a:blip r:embed="rId11"/>
          <a:stretch>
            <a:fillRect/>
          </a:stretch>
        </p:blipFill>
        <p:spPr>
          <a:xfrm>
            <a:off x="495935" y="1704975"/>
            <a:ext cx="1894840" cy="1082040"/>
          </a:xfrm>
          <a:prstGeom prst="rect">
            <a:avLst/>
          </a:prstGeom>
        </p:spPr>
      </p:pic>
      <p:pic>
        <p:nvPicPr>
          <p:cNvPr id="44" name="图片 43"/>
          <p:cNvPicPr>
            <a:picLocks noChangeAspect="1"/>
          </p:cNvPicPr>
          <p:nvPr/>
        </p:nvPicPr>
        <p:blipFill>
          <a:blip r:embed="rId12"/>
          <a:stretch>
            <a:fillRect/>
          </a:stretch>
        </p:blipFill>
        <p:spPr>
          <a:xfrm>
            <a:off x="2842895" y="1636395"/>
            <a:ext cx="1159510" cy="694055"/>
          </a:xfrm>
          <a:prstGeom prst="rect">
            <a:avLst/>
          </a:prstGeom>
        </p:spPr>
      </p:pic>
      <p:pic>
        <p:nvPicPr>
          <p:cNvPr id="45" name="图片 44"/>
          <p:cNvPicPr>
            <a:picLocks noChangeAspect="1"/>
          </p:cNvPicPr>
          <p:nvPr/>
        </p:nvPicPr>
        <p:blipFill>
          <a:blip r:embed="rId13"/>
          <a:stretch>
            <a:fillRect/>
          </a:stretch>
        </p:blipFill>
        <p:spPr>
          <a:xfrm>
            <a:off x="2782570" y="2330450"/>
            <a:ext cx="1280160" cy="688340"/>
          </a:xfrm>
          <a:prstGeom prst="rect">
            <a:avLst/>
          </a:prstGeom>
        </p:spPr>
      </p:pic>
      <p:pic>
        <p:nvPicPr>
          <p:cNvPr id="46" name="图片 45"/>
          <p:cNvPicPr>
            <a:picLocks noChangeAspect="1"/>
          </p:cNvPicPr>
          <p:nvPr/>
        </p:nvPicPr>
        <p:blipFill>
          <a:blip r:embed="rId14"/>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p>
                  </a:txBody>
                  <a:tcPr>
                    <a:solidFill>
                      <a:schemeClr val="tx2">
                        <a:lumMod val="40000"/>
                        <a:lumOff val="60000"/>
                      </a:schemeClr>
                    </a:solidFill>
                  </a:tcPr>
                </a:tc>
              </a:tr>
              <a:tr h="1104265">
                <a:tc>
                  <a:txBody>
                    <a:bodyPr/>
                    <a:lstStyle/>
                    <a:p>
                      <a:pPr algn="l">
                        <a:buNone/>
                      </a:pPr>
                      <a:r>
                        <a:rPr lang="zh-CN" altLang="en-US" sz="1400"/>
                        <a:t>折减系数的不确定</a:t>
                      </a:r>
                    </a:p>
                  </a:txBody>
                  <a:tcPr>
                    <a:solidFill>
                      <a:schemeClr val="tx2">
                        <a:lumMod val="40000"/>
                        <a:lumOff val="60000"/>
                      </a:schemeClr>
                    </a:solidFill>
                  </a:tcPr>
                </a:tc>
                <a:tc>
                  <a:txBody>
                    <a:bodyPr/>
                    <a:lstStyle/>
                    <a:p>
                      <a:pPr algn="l">
                        <a:buNone/>
                      </a:pPr>
                      <a:r>
                        <a:rPr lang="zh-CN" altLang="en-US" sz="1400"/>
                        <a:t>所有使用参数均可测量得到</a:t>
                      </a:r>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4"/>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4"/>
          <a:stretch>
            <a:fillRect/>
          </a:stretch>
        </p:blipFill>
        <p:spPr>
          <a:xfrm>
            <a:off x="356934" y="1904643"/>
            <a:ext cx="1696720" cy="878205"/>
          </a:xfrm>
          <a:prstGeom prst="rect">
            <a:avLst/>
          </a:prstGeom>
        </p:spPr>
      </p:pic>
      <p:pic>
        <p:nvPicPr>
          <p:cNvPr id="38" name="图片 37"/>
          <p:cNvPicPr>
            <a:picLocks noChangeAspect="1"/>
          </p:cNvPicPr>
          <p:nvPr/>
        </p:nvPicPr>
        <p:blipFill>
          <a:blip r:embed="rId5"/>
          <a:stretch>
            <a:fillRect/>
          </a:stretch>
        </p:blipFill>
        <p:spPr>
          <a:xfrm>
            <a:off x="2649061" y="1904132"/>
            <a:ext cx="930275" cy="494665"/>
          </a:xfrm>
          <a:prstGeom prst="rect">
            <a:avLst/>
          </a:prstGeom>
        </p:spPr>
      </p:pic>
      <p:pic>
        <p:nvPicPr>
          <p:cNvPr id="39" name="图片 38"/>
          <p:cNvPicPr>
            <a:picLocks noChangeAspect="1"/>
          </p:cNvPicPr>
          <p:nvPr/>
        </p:nvPicPr>
        <p:blipFill>
          <a:blip r:embed="rId6"/>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6" name="图片 5"/>
          <p:cNvPicPr>
            <a:picLocks noChangeAspect="1"/>
          </p:cNvPicPr>
          <p:nvPr/>
        </p:nvPicPr>
        <p:blipFill>
          <a:blip r:embed="rId7"/>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8</a:t>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8"/>
          <a:stretch>
            <a:fillRect/>
          </a:stretch>
        </p:blipFill>
        <p:spPr>
          <a:xfrm>
            <a:off x="5011420" y="4476750"/>
            <a:ext cx="1929765" cy="1710690"/>
          </a:xfrm>
          <a:prstGeom prst="rect">
            <a:avLst/>
          </a:prstGeom>
        </p:spPr>
      </p:pic>
      <p:pic>
        <p:nvPicPr>
          <p:cNvPr id="13" name="图片 12"/>
          <p:cNvPicPr>
            <a:picLocks noChangeAspect="1"/>
          </p:cNvPicPr>
          <p:nvPr/>
        </p:nvPicPr>
        <p:blipFill>
          <a:blip r:embed="rId9"/>
          <a:stretch>
            <a:fillRect/>
          </a:stretch>
        </p:blipFill>
        <p:spPr>
          <a:xfrm>
            <a:off x="4446905" y="1884680"/>
            <a:ext cx="3345815" cy="534670"/>
          </a:xfrm>
          <a:prstGeom prst="rect">
            <a:avLst/>
          </a:prstGeom>
        </p:spPr>
      </p:pic>
      <p:pic>
        <p:nvPicPr>
          <p:cNvPr id="21" name="图片 20"/>
          <p:cNvPicPr>
            <a:picLocks noChangeAspect="1"/>
          </p:cNvPicPr>
          <p:nvPr/>
        </p:nvPicPr>
        <p:blipFill>
          <a:blip r:embed="rId10"/>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11"/>
          <a:stretch>
            <a:fillRect/>
          </a:stretch>
        </p:blipFill>
        <p:spPr>
          <a:xfrm>
            <a:off x="4217035" y="3148330"/>
            <a:ext cx="2416175" cy="1318260"/>
          </a:xfrm>
          <a:prstGeom prst="rect">
            <a:avLst/>
          </a:prstGeom>
        </p:spPr>
      </p:pic>
      <p:pic>
        <p:nvPicPr>
          <p:cNvPr id="31" name="图片 30"/>
          <p:cNvPicPr>
            <a:picLocks noChangeAspect="1"/>
          </p:cNvPicPr>
          <p:nvPr/>
        </p:nvPicPr>
        <p:blipFill>
          <a:blip r:embed="rId12"/>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06220" y="5284470"/>
            <a:ext cx="2284730" cy="624840"/>
          </a:xfrm>
          <a:prstGeom prst="rect">
            <a:avLst/>
          </a:prstGeom>
        </p:spPr>
      </p:pic>
      <p:pic>
        <p:nvPicPr>
          <p:cNvPr id="3" name="图片 2"/>
          <p:cNvPicPr>
            <a:picLocks noChangeAspect="1"/>
          </p:cNvPicPr>
          <p:nvPr/>
        </p:nvPicPr>
        <p:blipFill>
          <a:blip r:embed="rId4"/>
          <a:stretch>
            <a:fillRect/>
          </a:stretch>
        </p:blipFill>
        <p:spPr>
          <a:xfrm>
            <a:off x="4885055" y="2491740"/>
            <a:ext cx="2429510" cy="1979295"/>
          </a:xfrm>
          <a:prstGeom prst="rect">
            <a:avLst/>
          </a:prstGeom>
        </p:spPr>
      </p:pic>
      <p:pic>
        <p:nvPicPr>
          <p:cNvPr id="6" name="图片 5"/>
          <p:cNvPicPr>
            <a:picLocks noChangeAspect="1"/>
          </p:cNvPicPr>
          <p:nvPr/>
        </p:nvPicPr>
        <p:blipFill>
          <a:blip r:embed="rId5"/>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p>
        </p:txBody>
      </p:sp>
      <p:pic>
        <p:nvPicPr>
          <p:cNvPr id="11" name="图片 10"/>
          <p:cNvPicPr>
            <a:picLocks noChangeAspect="1"/>
          </p:cNvPicPr>
          <p:nvPr/>
        </p:nvPicPr>
        <p:blipFill>
          <a:blip r:embed="rId6"/>
          <a:stretch>
            <a:fillRect/>
          </a:stretch>
        </p:blipFill>
        <p:spPr>
          <a:xfrm>
            <a:off x="670560" y="2325370"/>
            <a:ext cx="2861310" cy="2145665"/>
          </a:xfrm>
          <a:prstGeom prst="rect">
            <a:avLst/>
          </a:prstGeom>
        </p:spPr>
      </p:pic>
      <p:pic>
        <p:nvPicPr>
          <p:cNvPr id="12" name="图片 11"/>
          <p:cNvPicPr>
            <a:picLocks noChangeAspect="1"/>
          </p:cNvPicPr>
          <p:nvPr/>
        </p:nvPicPr>
        <p:blipFill>
          <a:blip r:embed="rId7"/>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300</TotalTime>
  <Words>3054</Words>
  <Application>Microsoft Office PowerPoint</Application>
  <PresentationFormat>全屏显示(4:3)</PresentationFormat>
  <Paragraphs>622</Paragraphs>
  <Slides>32</Slides>
  <Notes>32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32</vt:i4>
      </vt:variant>
    </vt:vector>
  </HeadingPairs>
  <TitlesOfParts>
    <vt:vector size="44" baseType="lpstr">
      <vt:lpstr>黑体</vt:lpstr>
      <vt:lpstr>华文中宋</vt:lpstr>
      <vt:lpstr>楷体</vt:lpstr>
      <vt:lpstr>宋体</vt:lpstr>
      <vt:lpstr>Arial</vt:lpstr>
      <vt:lpstr>Calibri</vt:lpstr>
      <vt:lpstr>Garamond</vt:lpstr>
      <vt:lpstr>Times New Roman</vt:lpstr>
      <vt:lpstr>Wingdings</vt:lpstr>
      <vt:lpstr>Edge</vt:lpstr>
      <vt:lpstr>Equation.KSEE3</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1703</cp:revision>
  <cp:lastPrinted>2113-01-01T00:00:00Z</cp:lastPrinted>
  <dcterms:created xsi:type="dcterms:W3CDTF">2113-01-01T00:00:00Z</dcterms:created>
  <dcterms:modified xsi:type="dcterms:W3CDTF">2018-01-08T09:55:14Z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